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69"/>
  </p:notesMasterIdLst>
  <p:sldIdLst>
    <p:sldId id="367" r:id="rId2"/>
    <p:sldId id="256" r:id="rId3"/>
    <p:sldId id="368" r:id="rId4"/>
    <p:sldId id="373" r:id="rId5"/>
    <p:sldId id="372" r:id="rId6"/>
    <p:sldId id="375" r:id="rId7"/>
    <p:sldId id="374" r:id="rId8"/>
    <p:sldId id="370" r:id="rId9"/>
    <p:sldId id="371" r:id="rId10"/>
    <p:sldId id="376" r:id="rId11"/>
    <p:sldId id="393" r:id="rId12"/>
    <p:sldId id="383" r:id="rId13"/>
    <p:sldId id="388" r:id="rId14"/>
    <p:sldId id="384" r:id="rId15"/>
    <p:sldId id="385" r:id="rId16"/>
    <p:sldId id="395" r:id="rId17"/>
    <p:sldId id="448" r:id="rId18"/>
    <p:sldId id="390" r:id="rId19"/>
    <p:sldId id="389" r:id="rId20"/>
    <p:sldId id="394" r:id="rId21"/>
    <p:sldId id="398" r:id="rId22"/>
    <p:sldId id="401" r:id="rId23"/>
    <p:sldId id="397" r:id="rId24"/>
    <p:sldId id="400" r:id="rId25"/>
    <p:sldId id="399" r:id="rId26"/>
    <p:sldId id="410" r:id="rId27"/>
    <p:sldId id="396" r:id="rId28"/>
    <p:sldId id="402" r:id="rId29"/>
    <p:sldId id="403" r:id="rId30"/>
    <p:sldId id="404" r:id="rId31"/>
    <p:sldId id="405" r:id="rId32"/>
    <p:sldId id="411" r:id="rId33"/>
    <p:sldId id="409" r:id="rId34"/>
    <p:sldId id="408" r:id="rId35"/>
    <p:sldId id="407" r:id="rId36"/>
    <p:sldId id="414" r:id="rId37"/>
    <p:sldId id="415" r:id="rId38"/>
    <p:sldId id="412" r:id="rId39"/>
    <p:sldId id="420" r:id="rId40"/>
    <p:sldId id="417" r:id="rId41"/>
    <p:sldId id="432" r:id="rId42"/>
    <p:sldId id="435" r:id="rId43"/>
    <p:sldId id="418" r:id="rId44"/>
    <p:sldId id="419" r:id="rId45"/>
    <p:sldId id="436" r:id="rId46"/>
    <p:sldId id="437" r:id="rId47"/>
    <p:sldId id="424" r:id="rId48"/>
    <p:sldId id="429" r:id="rId49"/>
    <p:sldId id="438" r:id="rId50"/>
    <p:sldId id="439" r:id="rId51"/>
    <p:sldId id="421" r:id="rId52"/>
    <p:sldId id="434" r:id="rId53"/>
    <p:sldId id="423" r:id="rId54"/>
    <p:sldId id="425" r:id="rId55"/>
    <p:sldId id="440" r:id="rId56"/>
    <p:sldId id="441" r:id="rId57"/>
    <p:sldId id="442" r:id="rId58"/>
    <p:sldId id="428" r:id="rId59"/>
    <p:sldId id="443" r:id="rId60"/>
    <p:sldId id="422" r:id="rId61"/>
    <p:sldId id="427" r:id="rId62"/>
    <p:sldId id="426" r:id="rId63"/>
    <p:sldId id="444" r:id="rId64"/>
    <p:sldId id="447" r:id="rId65"/>
    <p:sldId id="445" r:id="rId66"/>
    <p:sldId id="433" r:id="rId67"/>
    <p:sldId id="44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initials="S" lastIdx="1" clrIdx="0">
    <p:extLst>
      <p:ext uri="{19B8F6BF-5375-455C-9EA6-DF929625EA0E}">
        <p15:presenceInfo xmlns:p15="http://schemas.microsoft.com/office/powerpoint/2012/main" userId="056594808e3146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8" autoAdjust="0"/>
    <p:restoredTop sz="94660"/>
  </p:normalViewPr>
  <p:slideViewPr>
    <p:cSldViewPr snapToGrid="0">
      <p:cViewPr varScale="1">
        <p:scale>
          <a:sx n="103" d="100"/>
          <a:sy n="103" d="100"/>
        </p:scale>
        <p:origin x="114" y="294"/>
      </p:cViewPr>
      <p:guideLst/>
    </p:cSldViewPr>
  </p:slideViewPr>
  <p:notesTextViewPr>
    <p:cViewPr>
      <p:scale>
        <a:sx n="1" d="1"/>
        <a:sy n="1" d="1"/>
      </p:scale>
      <p:origin x="0" y="0"/>
    </p:cViewPr>
  </p:notesTextViewPr>
  <p:sorterViewPr>
    <p:cViewPr varScale="1">
      <p:scale>
        <a:sx n="100" d="100"/>
        <a:sy n="100" d="100"/>
      </p:scale>
      <p:origin x="0" y="-17466"/>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1-18T16:28:43.985"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05/02/2024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2</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05/02/2024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05/02/2024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05/02/2024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Manifest_destiny#cite_note-McCrisken-26"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Mexican%E2%80%93American_War#cite_note-50"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en.wikipedia.org/wiki/Sarah_A._Bowman#cite_note-FOOTNOTEBlevins200822-5"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en.wikipedia.org/wiki/Caucasian_rac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0419191"/>
              </p:ext>
            </p:extLst>
          </p:nvPr>
        </p:nvGraphicFramePr>
        <p:xfrm>
          <a:off x="188536" y="551907"/>
          <a:ext cx="11686954" cy="6230677"/>
        </p:xfrm>
        <a:graphic>
          <a:graphicData uri="http://schemas.openxmlformats.org/drawingml/2006/table">
            <a:tbl>
              <a:tblPr firstRow="1" bandRow="1">
                <a:tableStyleId>{5C22544A-7EE6-4342-B048-85BDC9FD1C3A}</a:tableStyleId>
              </a:tblPr>
              <a:tblGrid>
                <a:gridCol w="879943">
                  <a:extLst>
                    <a:ext uri="{9D8B030D-6E8A-4147-A177-3AD203B41FA5}">
                      <a16:colId xmlns:a16="http://schemas.microsoft.com/office/drawing/2014/main" val="4093556288"/>
                    </a:ext>
                  </a:extLst>
                </a:gridCol>
                <a:gridCol w="6235011">
                  <a:extLst>
                    <a:ext uri="{9D8B030D-6E8A-4147-A177-3AD203B41FA5}">
                      <a16:colId xmlns:a16="http://schemas.microsoft.com/office/drawing/2014/main" val="1218002973"/>
                    </a:ext>
                  </a:extLst>
                </a:gridCol>
                <a:gridCol w="2083982">
                  <a:extLst>
                    <a:ext uri="{9D8B030D-6E8A-4147-A177-3AD203B41FA5}">
                      <a16:colId xmlns:a16="http://schemas.microsoft.com/office/drawing/2014/main" val="3355094114"/>
                    </a:ext>
                  </a:extLst>
                </a:gridCol>
                <a:gridCol w="2488018">
                  <a:extLst>
                    <a:ext uri="{9D8B030D-6E8A-4147-A177-3AD203B41FA5}">
                      <a16:colId xmlns:a16="http://schemas.microsoft.com/office/drawing/2014/main" val="3864966894"/>
                    </a:ext>
                  </a:extLst>
                </a:gridCol>
              </a:tblGrid>
              <a:tr h="735683">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735683">
                <a:tc>
                  <a:txBody>
                    <a:bodyPr/>
                    <a:lstStyle/>
                    <a:p>
                      <a:r>
                        <a:rPr lang="en-GB" sz="2400" dirty="0" smtClean="0">
                          <a:latin typeface="Arial" panose="020B0604020202020204" pitchFamily="34" charset="0"/>
                          <a:cs typeface="Arial" panose="020B0604020202020204" pitchFamily="34" charset="0"/>
                        </a:rPr>
                        <a:t>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early Republic</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1792-1800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October</a:t>
                      </a:r>
                      <a:r>
                        <a:rPr lang="en-GB" sz="2400" baseline="0" dirty="0" smtClean="0">
                          <a:latin typeface="Arial" panose="020B0604020202020204" pitchFamily="34" charset="0"/>
                          <a:cs typeface="Arial" panose="020B0604020202020204" pitchFamily="34" charset="0"/>
                        </a:rPr>
                        <a:t> 30th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735683">
                <a:tc>
                  <a:txBody>
                    <a:bodyPr/>
                    <a:lstStyle/>
                    <a:p>
                      <a:r>
                        <a:rPr lang="en-GB" sz="2400" dirty="0" smtClean="0">
                          <a:latin typeface="Arial" panose="020B0604020202020204" pitchFamily="34" charset="0"/>
                          <a:cs typeface="Arial" panose="020B0604020202020204" pitchFamily="34" charset="0"/>
                        </a:rPr>
                        <a:t>9</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Jefferson’s America</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1800-1808</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 6th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764897">
                <a:tc>
                  <a:txBody>
                    <a:bodyPr/>
                    <a:lstStyle/>
                    <a:p>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War of</a:t>
                      </a:r>
                      <a:r>
                        <a:rPr lang="en-GB" sz="2400" baseline="0" dirty="0" smtClean="0">
                          <a:latin typeface="Arial" panose="020B0604020202020204" pitchFamily="34" charset="0"/>
                          <a:cs typeface="Arial" panose="020B0604020202020204" pitchFamily="34" charset="0"/>
                        </a:rPr>
                        <a:t> 1812 and its impact</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1808-1815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a:t>
                      </a:r>
                      <a:r>
                        <a:rPr lang="en-GB" sz="2400" baseline="0" dirty="0" smtClean="0">
                          <a:latin typeface="Arial" panose="020B0604020202020204" pitchFamily="34" charset="0"/>
                          <a:cs typeface="Arial" panose="020B0604020202020204" pitchFamily="34" charset="0"/>
                        </a:rPr>
                        <a:t> 20th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02191017"/>
                  </a:ext>
                </a:extLst>
              </a:tr>
              <a:tr h="735683">
                <a:tc>
                  <a:txBody>
                    <a:bodyPr/>
                    <a:lstStyle/>
                    <a:p>
                      <a:r>
                        <a:rPr lang="en-GB" sz="2400" dirty="0" smtClean="0">
                          <a:latin typeface="Arial" panose="020B0604020202020204" pitchFamily="34" charset="0"/>
                          <a:cs typeface="Arial" panose="020B0604020202020204" pitchFamily="34" charset="0"/>
                        </a:rPr>
                        <a:t>11</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a:t>
                      </a:r>
                      <a:r>
                        <a:rPr lang="en-GB" sz="2400" baseline="0" dirty="0" smtClean="0">
                          <a:latin typeface="Arial" panose="020B0604020202020204" pitchFamily="34" charset="0"/>
                          <a:cs typeface="Arial" panose="020B0604020202020204" pitchFamily="34" charset="0"/>
                        </a:rPr>
                        <a:t>e Era of Good Feelings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1816-1828</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December 4th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735683">
                <a:tc>
                  <a:txBody>
                    <a:bodyPr/>
                    <a:lstStyle/>
                    <a:p>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Jacksonian ‘democracy’</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1828-1840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January</a:t>
                      </a:r>
                      <a:r>
                        <a:rPr lang="en-GB" sz="2400" baseline="0" dirty="0" smtClean="0">
                          <a:latin typeface="Arial" panose="020B0604020202020204" pitchFamily="34" charset="0"/>
                          <a:cs typeface="Arial" panose="020B0604020202020204" pitchFamily="34" charset="0"/>
                        </a:rPr>
                        <a:t> 15th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91141789"/>
                  </a:ext>
                </a:extLst>
              </a:tr>
              <a:tr h="735683">
                <a:tc>
                  <a:txBody>
                    <a:bodyPr/>
                    <a:lstStyle/>
                    <a:p>
                      <a:r>
                        <a:rPr lang="en-GB" sz="2400" dirty="0" smtClean="0">
                          <a:latin typeface="Arial" panose="020B0604020202020204" pitchFamily="34" charset="0"/>
                          <a:cs typeface="Arial" panose="020B0604020202020204" pitchFamily="34" charset="0"/>
                        </a:rPr>
                        <a:t>13</a:t>
                      </a:r>
                      <a:endParaRPr lang="en-GB" sz="2400" dirty="0">
                        <a:latin typeface="Arial" panose="020B0604020202020204" pitchFamily="34" charset="0"/>
                        <a:cs typeface="Arial" panose="020B0604020202020204" pitchFamily="34" charset="0"/>
                      </a:endParaRPr>
                    </a:p>
                  </a:txBody>
                  <a:tcPr/>
                </a:tc>
                <a:tc>
                  <a:txBody>
                    <a:bodyPr/>
                    <a:lstStyle/>
                    <a:p>
                      <a:r>
                        <a:rPr lang="en-GB" sz="2400" baseline="0" dirty="0" smtClean="0">
                          <a:latin typeface="Arial" panose="020B0604020202020204" pitchFamily="34" charset="0"/>
                          <a:cs typeface="Arial" panose="020B0604020202020204" pitchFamily="34" charset="0"/>
                        </a:rPr>
                        <a:t> New Spain, Mexico and the Texas Republic</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1820-1836</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January 29th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570685">
                <a:tc>
                  <a:txBody>
                    <a:bodyPr/>
                    <a:lstStyle/>
                    <a:p>
                      <a:r>
                        <a:rPr lang="en-GB" sz="2400" dirty="0" smtClean="0">
                          <a:latin typeface="Arial" panose="020B0604020202020204" pitchFamily="34" charset="0"/>
                          <a:cs typeface="Arial" panose="020B0604020202020204" pitchFamily="34" charset="0"/>
                        </a:rPr>
                        <a:t>14</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Continental</a:t>
                      </a:r>
                      <a:r>
                        <a:rPr lang="en-GB" sz="2400" baseline="0" dirty="0" smtClean="0">
                          <a:latin typeface="Arial" panose="020B0604020202020204" pitchFamily="34" charset="0"/>
                          <a:cs typeface="Arial" panose="020B0604020202020204" pitchFamily="34" charset="0"/>
                        </a:rPr>
                        <a:t> Superpower</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1840 -1850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February</a:t>
                      </a:r>
                      <a:r>
                        <a:rPr lang="en-GB" sz="2400" baseline="0" dirty="0" smtClean="0">
                          <a:latin typeface="Arial" panose="020B0604020202020204" pitchFamily="34" charset="0"/>
                          <a:cs typeface="Arial" panose="020B0604020202020204" pitchFamily="34" charset="0"/>
                        </a:rPr>
                        <a:t> 5th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0348651"/>
                  </a:ext>
                </a:extLst>
              </a:tr>
              <a:tr h="480997">
                <a:tc>
                  <a:txBody>
                    <a:bodyPr/>
                    <a:lstStyle/>
                    <a:p>
                      <a:r>
                        <a:rPr lang="en-GB" sz="2400" dirty="0" smtClean="0">
                          <a:latin typeface="Arial" panose="020B0604020202020204" pitchFamily="34" charset="0"/>
                          <a:cs typeface="Arial" panose="020B0604020202020204" pitchFamily="34" charset="0"/>
                        </a:rPr>
                        <a:t>14</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California</a:t>
                      </a:r>
                      <a:r>
                        <a:rPr lang="en-GB" sz="2400" baseline="0" dirty="0" smtClean="0">
                          <a:latin typeface="Arial" panose="020B0604020202020204" pitchFamily="34" charset="0"/>
                          <a:cs typeface="Arial" panose="020B0604020202020204" pitchFamily="34" charset="0"/>
                        </a:rPr>
                        <a:t> Gold Rush and its impact</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kern="1200" dirty="0" smtClean="0">
                          <a:solidFill>
                            <a:schemeClr val="dk1"/>
                          </a:solidFill>
                          <a:latin typeface="Arial" panose="020B0604020202020204" pitchFamily="34" charset="0"/>
                          <a:ea typeface="+mn-ea"/>
                          <a:cs typeface="Arial" panose="020B0604020202020204" pitchFamily="34" charset="0"/>
                        </a:rPr>
                        <a:t>1700-1850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February 19th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5485562"/>
                  </a:ext>
                </a:extLst>
              </a:tr>
            </a:tbl>
          </a:graphicData>
        </a:graphic>
      </p:graphicFrame>
      <p:pic>
        <p:nvPicPr>
          <p:cNvPr id="1026"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1921" y="1357461"/>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1921" y="2103750"/>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4490" y="2934880"/>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0902" y="3624608"/>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0180" y="4267202"/>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4617" y="5032345"/>
            <a:ext cx="480079" cy="56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9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466" y="209331"/>
            <a:ext cx="8911687" cy="667362"/>
          </a:xfrm>
        </p:spPr>
        <p:txBody>
          <a:bodyPr/>
          <a:lstStyle/>
          <a:p>
            <a:pPr algn="ctr"/>
            <a:r>
              <a:rPr lang="en-GB" dirty="0" smtClean="0"/>
              <a:t>Political Impact</a:t>
            </a:r>
            <a:endParaRPr lang="en-GB" dirty="0"/>
          </a:p>
        </p:txBody>
      </p:sp>
      <p:pic>
        <p:nvPicPr>
          <p:cNvPr id="1026" name="Picture 2" descr="Politcal cartoon The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03" y="1093510"/>
            <a:ext cx="8818741" cy="590118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0800000">
            <a:off x="7117239" y="1187776"/>
            <a:ext cx="1668544" cy="53732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8929568" y="1140643"/>
            <a:ext cx="3262432" cy="646331"/>
          </a:xfrm>
          <a:prstGeom prst="rect">
            <a:avLst/>
          </a:prstGeom>
          <a:noFill/>
        </p:spPr>
        <p:txBody>
          <a:bodyPr wrap="none" rtlCol="0">
            <a:spAutoFit/>
          </a:bodyPr>
          <a:lstStyle/>
          <a:p>
            <a:r>
              <a:rPr lang="en-GB" dirty="0" smtClean="0"/>
              <a:t>Jackson…shining in glory</a:t>
            </a:r>
          </a:p>
          <a:p>
            <a:r>
              <a:rPr lang="en-GB" dirty="0" smtClean="0"/>
              <a:t>…while country goes to hell</a:t>
            </a:r>
            <a:endParaRPr lang="en-GB" dirty="0"/>
          </a:p>
        </p:txBody>
      </p:sp>
      <p:sp>
        <p:nvSpPr>
          <p:cNvPr id="6" name="TextBox 5"/>
          <p:cNvSpPr txBox="1"/>
          <p:nvPr/>
        </p:nvSpPr>
        <p:spPr>
          <a:xfrm>
            <a:off x="9040306" y="2253005"/>
            <a:ext cx="2875174" cy="923330"/>
          </a:xfrm>
          <a:prstGeom prst="rect">
            <a:avLst/>
          </a:prstGeom>
          <a:noFill/>
        </p:spPr>
        <p:txBody>
          <a:bodyPr wrap="square" rtlCol="0">
            <a:spAutoFit/>
          </a:bodyPr>
          <a:lstStyle/>
          <a:p>
            <a:r>
              <a:rPr lang="en-GB" dirty="0" smtClean="0"/>
              <a:t>Van Buren “Van Ruin”</a:t>
            </a:r>
          </a:p>
          <a:p>
            <a:endParaRPr lang="en-GB" dirty="0"/>
          </a:p>
          <a:p>
            <a:endParaRPr lang="en-GB" dirty="0"/>
          </a:p>
        </p:txBody>
      </p:sp>
      <p:sp>
        <p:nvSpPr>
          <p:cNvPr id="9" name="TextBox 8"/>
          <p:cNvSpPr txBox="1"/>
          <p:nvPr/>
        </p:nvSpPr>
        <p:spPr>
          <a:xfrm>
            <a:off x="9027761" y="2973566"/>
            <a:ext cx="3272050" cy="1200329"/>
          </a:xfrm>
          <a:prstGeom prst="rect">
            <a:avLst/>
          </a:prstGeom>
          <a:noFill/>
        </p:spPr>
        <p:txBody>
          <a:bodyPr wrap="none" rtlCol="0">
            <a:spAutoFit/>
          </a:bodyPr>
          <a:lstStyle/>
          <a:p>
            <a:r>
              <a:rPr lang="en-GB" dirty="0" smtClean="0"/>
              <a:t>Democrat Republicans</a:t>
            </a:r>
          </a:p>
          <a:p>
            <a:r>
              <a:rPr lang="en-GB" dirty="0" smtClean="0"/>
              <a:t>Discredited ‘Agricultural</a:t>
            </a:r>
          </a:p>
          <a:p>
            <a:r>
              <a:rPr lang="en-GB" dirty="0" smtClean="0"/>
              <a:t>Empire’ of yeoman farmers</a:t>
            </a:r>
          </a:p>
          <a:p>
            <a:r>
              <a:rPr lang="en-GB" dirty="0" smtClean="0"/>
              <a:t>shattered</a:t>
            </a:r>
            <a:endParaRPr lang="en-GB" dirty="0"/>
          </a:p>
        </p:txBody>
      </p:sp>
      <p:sp>
        <p:nvSpPr>
          <p:cNvPr id="3" name="TextBox 2"/>
          <p:cNvSpPr txBox="1"/>
          <p:nvPr/>
        </p:nvSpPr>
        <p:spPr>
          <a:xfrm>
            <a:off x="9061355" y="4605690"/>
            <a:ext cx="3130645" cy="1200329"/>
          </a:xfrm>
          <a:prstGeom prst="rect">
            <a:avLst/>
          </a:prstGeom>
          <a:noFill/>
        </p:spPr>
        <p:txBody>
          <a:bodyPr wrap="square" rtlCol="0">
            <a:spAutoFit/>
          </a:bodyPr>
          <a:lstStyle/>
          <a:p>
            <a:r>
              <a:rPr lang="en-GB" dirty="0" smtClean="0"/>
              <a:t>National Republicans</a:t>
            </a:r>
          </a:p>
          <a:p>
            <a:r>
              <a:rPr lang="en-GB" dirty="0" smtClean="0"/>
              <a:t>‘rebranded’ as The Whigs ..pro industry</a:t>
            </a:r>
          </a:p>
          <a:p>
            <a:r>
              <a:rPr lang="en-GB" dirty="0" smtClean="0"/>
              <a:t>High tariffs &amp;Improvement,</a:t>
            </a:r>
            <a:endParaRPr lang="en-GB" dirty="0"/>
          </a:p>
        </p:txBody>
      </p:sp>
      <p:sp>
        <p:nvSpPr>
          <p:cNvPr id="7" name="TextBox 6"/>
          <p:cNvSpPr txBox="1"/>
          <p:nvPr/>
        </p:nvSpPr>
        <p:spPr>
          <a:xfrm>
            <a:off x="9311951" y="6354147"/>
            <a:ext cx="2730235" cy="369332"/>
          </a:xfrm>
          <a:prstGeom prst="rect">
            <a:avLst/>
          </a:prstGeom>
          <a:noFill/>
        </p:spPr>
        <p:txBody>
          <a:bodyPr wrap="none" rtlCol="0">
            <a:spAutoFit/>
          </a:bodyPr>
          <a:lstStyle/>
          <a:p>
            <a:r>
              <a:rPr lang="en-GB" dirty="0" smtClean="0"/>
              <a:t>Two party system back</a:t>
            </a:r>
            <a:endParaRPr lang="en-GB" dirty="0"/>
          </a:p>
        </p:txBody>
      </p:sp>
    </p:spTree>
    <p:extLst>
      <p:ext uri="{BB962C8B-B14F-4D97-AF65-F5344CB8AC3E}">
        <p14:creationId xmlns:p14="http://schemas.microsoft.com/office/powerpoint/2010/main" val="21373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024" y="3244761"/>
            <a:ext cx="8911687" cy="1280890"/>
          </a:xfrm>
        </p:spPr>
        <p:txBody>
          <a:bodyPr/>
          <a:lstStyle/>
          <a:p>
            <a:pPr algn="ctr"/>
            <a:r>
              <a:rPr lang="en-GB" dirty="0" smtClean="0"/>
              <a:t>Rise of the “Whigs”</a:t>
            </a:r>
            <a:endParaRPr lang="en-GB" dirty="0"/>
          </a:p>
        </p:txBody>
      </p:sp>
    </p:spTree>
    <p:extLst>
      <p:ext uri="{BB962C8B-B14F-4D97-AF65-F5344CB8AC3E}">
        <p14:creationId xmlns:p14="http://schemas.microsoft.com/office/powerpoint/2010/main" val="4293454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5147" y="237611"/>
            <a:ext cx="8911687" cy="1280890"/>
          </a:xfrm>
        </p:spPr>
        <p:txBody>
          <a:bodyPr/>
          <a:lstStyle/>
          <a:p>
            <a:pPr algn="ctr"/>
            <a:r>
              <a:rPr lang="en-GB" dirty="0" smtClean="0"/>
              <a:t>The ‘Whigs’</a:t>
            </a:r>
            <a:endParaRPr lang="en-GB" dirty="0"/>
          </a:p>
        </p:txBody>
      </p:sp>
      <p:sp>
        <p:nvSpPr>
          <p:cNvPr id="3" name="Content Placeholder 2"/>
          <p:cNvSpPr>
            <a:spLocks noGrp="1"/>
          </p:cNvSpPr>
          <p:nvPr>
            <p:ph idx="1"/>
          </p:nvPr>
        </p:nvSpPr>
        <p:spPr>
          <a:xfrm>
            <a:off x="301213" y="957431"/>
            <a:ext cx="12231445" cy="6043579"/>
          </a:xfrm>
        </p:spPr>
        <p:txBody>
          <a:bodyPr>
            <a:normAutofit/>
          </a:bodyPr>
          <a:lstStyle/>
          <a:p>
            <a:r>
              <a:rPr lang="en-GB" sz="2400" dirty="0" smtClean="0">
                <a:latin typeface="Arial" panose="020B0604020202020204" pitchFamily="34" charset="0"/>
                <a:cs typeface="Arial" panose="020B0604020202020204" pitchFamily="34" charset="0"/>
              </a:rPr>
              <a:t>Named after British anti monarchists of Revolution  of 1688…Jackson the despot</a:t>
            </a: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 </a:t>
            </a:r>
          </a:p>
          <a:p>
            <a:r>
              <a:rPr lang="en-GB" sz="2400" dirty="0">
                <a:latin typeface="Arial" panose="020B0604020202020204" pitchFamily="34" charset="0"/>
                <a:cs typeface="Arial" panose="020B0604020202020204" pitchFamily="34" charset="0"/>
              </a:rPr>
              <a:t>Membership: </a:t>
            </a:r>
            <a:r>
              <a:rPr lang="en-GB" sz="2400" dirty="0" smtClean="0">
                <a:latin typeface="Arial" panose="020B0604020202020204" pitchFamily="34" charset="0"/>
                <a:cs typeface="Arial" panose="020B0604020202020204" pitchFamily="34" charset="0"/>
              </a:rPr>
              <a:t>Educated</a:t>
            </a:r>
            <a:r>
              <a:rPr lang="en-GB" sz="2400" dirty="0">
                <a:latin typeface="Arial" panose="020B0604020202020204" pitchFamily="34" charset="0"/>
                <a:cs typeface="Arial" panose="020B0604020202020204" pitchFamily="34" charset="0"/>
              </a:rPr>
              <a:t>,  former ‘Federalists; Northern and Western businessmen, Protestant evangelicals, Non slave owning Middle </a:t>
            </a:r>
            <a:r>
              <a:rPr lang="en-GB" sz="2400" dirty="0" smtClean="0">
                <a:latin typeface="Arial" panose="020B0604020202020204" pitchFamily="34" charset="0"/>
                <a:cs typeface="Arial" panose="020B0604020202020204" pitchFamily="34" charset="0"/>
              </a:rPr>
              <a:t>Class, ‘</a:t>
            </a:r>
            <a:endParaRPr lang="en-GB" sz="2400" dirty="0">
              <a:latin typeface="Arial" panose="020B0604020202020204" pitchFamily="34" charset="0"/>
              <a:cs typeface="Arial" panose="020B0604020202020204" pitchFamily="34" charset="0"/>
            </a:endParaRPr>
          </a:p>
          <a:p>
            <a:pPr marL="342900" lvl="1" indent="-342900"/>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Policies</a:t>
            </a:r>
          </a:p>
          <a:p>
            <a:pPr marL="742950" lvl="2" indent="-342900"/>
            <a:r>
              <a:rPr lang="en-GB" sz="2200" dirty="0" smtClean="0">
                <a:latin typeface="Arial" panose="020B0604020202020204" pitchFamily="34" charset="0"/>
                <a:cs typeface="Arial" panose="020B0604020202020204" pitchFamily="34" charset="0"/>
              </a:rPr>
              <a:t>Free market internally, high </a:t>
            </a:r>
            <a:r>
              <a:rPr lang="en-GB" sz="2200" dirty="0">
                <a:latin typeface="Arial" panose="020B0604020202020204" pitchFamily="34" charset="0"/>
                <a:cs typeface="Arial" panose="020B0604020202020204" pitchFamily="34" charset="0"/>
              </a:rPr>
              <a:t>tariffs </a:t>
            </a:r>
            <a:r>
              <a:rPr lang="en-GB" sz="2200" dirty="0" smtClean="0">
                <a:latin typeface="Arial" panose="020B0604020202020204" pitchFamily="34" charset="0"/>
                <a:cs typeface="Arial" panose="020B0604020202020204" pitchFamily="34" charset="0"/>
              </a:rPr>
              <a:t>externally</a:t>
            </a:r>
            <a:endParaRPr lang="en-GB" sz="2200" dirty="0">
              <a:latin typeface="Arial" panose="020B0604020202020204" pitchFamily="34" charset="0"/>
              <a:cs typeface="Arial" panose="020B0604020202020204" pitchFamily="34" charset="0"/>
            </a:endParaRPr>
          </a:p>
          <a:p>
            <a:pPr marL="742950" lvl="2" indent="-342900"/>
            <a:r>
              <a:rPr lang="en-GB" sz="2200" dirty="0" smtClean="0">
                <a:latin typeface="Arial" panose="020B0604020202020204" pitchFamily="34" charset="0"/>
                <a:cs typeface="Arial" panose="020B0604020202020204" pitchFamily="34" charset="0"/>
              </a:rPr>
              <a:t>Strong central Government….National Improvements</a:t>
            </a:r>
            <a:r>
              <a:rPr lang="en-GB" sz="2200" dirty="0">
                <a:latin typeface="Arial" panose="020B0604020202020204" pitchFamily="34" charset="0"/>
                <a:cs typeface="Arial" panose="020B0604020202020204" pitchFamily="34" charset="0"/>
              </a:rPr>
              <a:t>, Central Bank </a:t>
            </a:r>
          </a:p>
          <a:p>
            <a:pPr marL="742950" lvl="2" indent="-342900"/>
            <a:r>
              <a:rPr lang="en-GB" sz="2200" dirty="0" smtClean="0">
                <a:latin typeface="Arial" panose="020B0604020202020204" pitchFamily="34" charset="0"/>
                <a:cs typeface="Arial" panose="020B0604020202020204" pitchFamily="34" charset="0"/>
              </a:rPr>
              <a:t>Fair </a:t>
            </a:r>
            <a:r>
              <a:rPr lang="en-GB" sz="2200" dirty="0">
                <a:latin typeface="Arial" panose="020B0604020202020204" pitchFamily="34" charset="0"/>
                <a:cs typeface="Arial" panose="020B0604020202020204" pitchFamily="34" charset="0"/>
              </a:rPr>
              <a:t>treatment to Indians, </a:t>
            </a:r>
            <a:r>
              <a:rPr lang="en-GB" sz="2200" dirty="0" smtClean="0">
                <a:latin typeface="Arial" panose="020B0604020202020204" pitchFamily="34" charset="0"/>
                <a:cs typeface="Arial" panose="020B0604020202020204" pitchFamily="34" charset="0"/>
              </a:rPr>
              <a:t>slavery to be ‘gradual abolished”, slaves to be ‘repatriated’</a:t>
            </a:r>
            <a:endParaRPr lang="en-GB" sz="2200" dirty="0">
              <a:latin typeface="Arial" panose="020B0604020202020204" pitchFamily="34" charset="0"/>
              <a:cs typeface="Arial" panose="020B0604020202020204" pitchFamily="34" charset="0"/>
            </a:endParaRPr>
          </a:p>
          <a:p>
            <a:pPr marL="742950" lvl="2" indent="-342900"/>
            <a:r>
              <a:rPr lang="en-GB" sz="2200" dirty="0">
                <a:latin typeface="Arial" panose="020B0604020202020204" pitchFamily="34" charset="0"/>
                <a:cs typeface="Arial" panose="020B0604020202020204" pitchFamily="34" charset="0"/>
              </a:rPr>
              <a:t>Retain “British Protestantism</a:t>
            </a:r>
            <a:r>
              <a:rPr lang="en-GB" sz="2200" dirty="0" smtClean="0">
                <a:latin typeface="Arial" panose="020B0604020202020204" pitchFamily="34" charset="0"/>
                <a:cs typeface="Arial" panose="020B0604020202020204" pitchFamily="34" charset="0"/>
              </a:rPr>
              <a:t>”…oppose Catholic immigration</a:t>
            </a:r>
            <a:endParaRPr lang="en-GB" sz="2200" dirty="0">
              <a:latin typeface="Arial" panose="020B0604020202020204" pitchFamily="34" charset="0"/>
              <a:cs typeface="Arial" panose="020B0604020202020204" pitchFamily="34" charset="0"/>
            </a:endParaRPr>
          </a:p>
          <a:p>
            <a:endParaRPr lang="en-GB" dirty="0"/>
          </a:p>
          <a:p>
            <a:r>
              <a:rPr lang="en-GB" sz="2400" dirty="0">
                <a:latin typeface="Arial" panose="020B0604020202020204" pitchFamily="34" charset="0"/>
                <a:cs typeface="Arial" panose="020B0604020202020204" pitchFamily="34" charset="0"/>
              </a:rPr>
              <a:t>Want </a:t>
            </a:r>
            <a:r>
              <a:rPr lang="en-GB" sz="2400" dirty="0" smtClean="0">
                <a:latin typeface="Arial" panose="020B0604020202020204" pitchFamily="34" charset="0"/>
                <a:cs typeface="Arial" panose="020B0604020202020204" pitchFamily="34" charset="0"/>
              </a:rPr>
              <a:t>to </a:t>
            </a:r>
            <a:r>
              <a:rPr lang="en-GB" sz="2400" dirty="0">
                <a:latin typeface="Arial" panose="020B0604020202020204" pitchFamily="34" charset="0"/>
                <a:cs typeface="Arial" panose="020B0604020202020204" pitchFamily="34" charset="0"/>
              </a:rPr>
              <a:t>appeal to the “Common </a:t>
            </a:r>
            <a:r>
              <a:rPr lang="en-GB" sz="2400" dirty="0" smtClean="0">
                <a:latin typeface="Arial" panose="020B0604020202020204" pitchFamily="34" charset="0"/>
                <a:cs typeface="Arial" panose="020B0604020202020204" pitchFamily="34" charset="0"/>
              </a:rPr>
              <a:t>(white Protestant) Man” and South:</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………war hero ‘Westerner” for President , Virginia plantation owner for Vice President</a:t>
            </a:r>
            <a:endParaRPr lang="en-GB" dirty="0"/>
          </a:p>
        </p:txBody>
      </p:sp>
    </p:spTree>
    <p:extLst>
      <p:ext uri="{BB962C8B-B14F-4D97-AF65-F5344CB8AC3E}">
        <p14:creationId xmlns:p14="http://schemas.microsoft.com/office/powerpoint/2010/main" val="2602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882" y="112401"/>
            <a:ext cx="8911687" cy="1280890"/>
          </a:xfrm>
        </p:spPr>
        <p:txBody>
          <a:bodyPr/>
          <a:lstStyle/>
          <a:p>
            <a:pPr algn="ctr"/>
            <a:r>
              <a:rPr lang="en-GB" dirty="0" smtClean="0"/>
              <a:t>William Harrison (1773-1841)</a:t>
            </a:r>
            <a:endParaRPr lang="en-GB" dirty="0"/>
          </a:p>
        </p:txBody>
      </p:sp>
      <p:pic>
        <p:nvPicPr>
          <p:cNvPr id="1026" name="Picture 2" descr="https://upload.wikimedia.org/wikipedia/commons/thumb/3/34/William_Henry_Harrison_by_James_Reid_Lambdin%2C_1835_crop.jpg/220px-William_Henry_Harrison_by_James_Reid_Lambdin%2C_1835_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6253"/>
            <a:ext cx="5316718" cy="5151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75356" y="1116577"/>
            <a:ext cx="3525324"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William Harrison in 1835</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5595084" y="840096"/>
            <a:ext cx="6596916" cy="1015663"/>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Born to wealthy Virginia plantation..</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Runs plantation and owns slaves.. Becomes </a:t>
            </a:r>
            <a:r>
              <a:rPr lang="en-GB" sz="2000" dirty="0">
                <a:latin typeface="Arial" panose="020B0604020202020204" pitchFamily="34" charset="0"/>
                <a:cs typeface="Arial" panose="020B0604020202020204" pitchFamily="34" charset="0"/>
              </a:rPr>
              <a:t>Governor of North West Profits from “purchase” of Indian </a:t>
            </a:r>
            <a:r>
              <a:rPr lang="en-GB" sz="2000" dirty="0" smtClean="0">
                <a:latin typeface="Arial" panose="020B0604020202020204" pitchFamily="34" charset="0"/>
                <a:cs typeface="Arial" panose="020B0604020202020204" pitchFamily="34" charset="0"/>
              </a:rPr>
              <a:t>Lands”</a:t>
            </a:r>
            <a:endParaRPr lang="en-GB" sz="2000" dirty="0">
              <a:latin typeface="Arial" panose="020B0604020202020204" pitchFamily="34" charset="0"/>
              <a:cs typeface="Arial" panose="020B0604020202020204" pitchFamily="34" charset="0"/>
            </a:endParaRPr>
          </a:p>
        </p:txBody>
      </p:sp>
      <p:sp>
        <p:nvSpPr>
          <p:cNvPr id="8" name="TextBox 7"/>
          <p:cNvSpPr txBox="1"/>
          <p:nvPr/>
        </p:nvSpPr>
        <p:spPr>
          <a:xfrm>
            <a:off x="5606194" y="2021457"/>
            <a:ext cx="5775042"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‘Victor’ of Battle of Tippecanoe and Thames 1812</a:t>
            </a:r>
            <a:endParaRPr lang="en-GB" sz="2000" dirty="0">
              <a:latin typeface="Arial" panose="020B0604020202020204" pitchFamily="34" charset="0"/>
              <a:cs typeface="Arial" panose="020B0604020202020204" pitchFamily="34" charset="0"/>
            </a:endParaRPr>
          </a:p>
        </p:txBody>
      </p:sp>
      <p:sp>
        <p:nvSpPr>
          <p:cNvPr id="6" name="TextBox 5"/>
          <p:cNvSpPr txBox="1"/>
          <p:nvPr/>
        </p:nvSpPr>
        <p:spPr>
          <a:xfrm>
            <a:off x="6340385" y="1781665"/>
            <a:ext cx="5549958" cy="369332"/>
          </a:xfrm>
          <a:prstGeom prst="rect">
            <a:avLst/>
          </a:prstGeom>
          <a:noFill/>
        </p:spPr>
        <p:txBody>
          <a:bodyPr wrap="square" rtlCol="0">
            <a:spAutoFit/>
          </a:bodyPr>
          <a:lstStyle/>
          <a:p>
            <a:endParaRPr lang="en-GB" dirty="0"/>
          </a:p>
        </p:txBody>
      </p:sp>
      <p:sp>
        <p:nvSpPr>
          <p:cNvPr id="7" name="TextBox 6"/>
          <p:cNvSpPr txBox="1"/>
          <p:nvPr/>
        </p:nvSpPr>
        <p:spPr>
          <a:xfrm>
            <a:off x="5561704" y="3101418"/>
            <a:ext cx="7533674"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Ambassador to Colombia….lectures Bolivar (leading</a:t>
            </a:r>
          </a:p>
          <a:p>
            <a:r>
              <a:rPr lang="en-GB" sz="2000" dirty="0">
                <a:latin typeface="Arial" panose="020B0604020202020204" pitchFamily="34" charset="0"/>
                <a:cs typeface="Arial" panose="020B0604020202020204" pitchFamily="34" charset="0"/>
              </a:rPr>
              <a:t>Armies of Independence vs Spain ) about </a:t>
            </a:r>
            <a:r>
              <a:rPr lang="en-GB" sz="2000" dirty="0" smtClean="0">
                <a:latin typeface="Arial" panose="020B0604020202020204" pitchFamily="34" charset="0"/>
                <a:cs typeface="Arial" panose="020B0604020202020204" pitchFamily="34" charset="0"/>
              </a:rPr>
              <a:t>liberty…Bolivar</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“The United States seems destined by </a:t>
            </a:r>
            <a:r>
              <a:rPr lang="en-GB" sz="2000" dirty="0" smtClean="0">
                <a:latin typeface="Arial" panose="020B0604020202020204" pitchFamily="34" charset="0"/>
                <a:cs typeface="Arial" panose="020B0604020202020204" pitchFamily="34" charset="0"/>
              </a:rPr>
              <a:t>providence </a:t>
            </a:r>
            <a:r>
              <a:rPr lang="en-GB" sz="2000" dirty="0">
                <a:latin typeface="Arial" panose="020B0604020202020204" pitchFamily="34" charset="0"/>
                <a:cs typeface="Arial" panose="020B0604020202020204" pitchFamily="34" charset="0"/>
              </a:rPr>
              <a:t>to </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plague </a:t>
            </a:r>
            <a:r>
              <a:rPr lang="en-GB" sz="2000" dirty="0">
                <a:latin typeface="Arial" panose="020B0604020202020204" pitchFamily="34" charset="0"/>
                <a:cs typeface="Arial" panose="020B0604020202020204" pitchFamily="34" charset="0"/>
              </a:rPr>
              <a:t>America with torments </a:t>
            </a:r>
            <a:r>
              <a:rPr lang="en-GB" sz="2000" dirty="0" smtClean="0">
                <a:latin typeface="Arial" panose="020B0604020202020204" pitchFamily="34" charset="0"/>
                <a:cs typeface="Arial" panose="020B0604020202020204" pitchFamily="34" charset="0"/>
              </a:rPr>
              <a:t>in the </a:t>
            </a:r>
            <a:r>
              <a:rPr lang="en-GB" sz="2000" dirty="0">
                <a:latin typeface="Arial" panose="020B0604020202020204" pitchFamily="34" charset="0"/>
                <a:cs typeface="Arial" panose="020B0604020202020204" pitchFamily="34" charset="0"/>
              </a:rPr>
              <a:t>name of freedom", </a:t>
            </a:r>
          </a:p>
        </p:txBody>
      </p:sp>
      <p:sp>
        <p:nvSpPr>
          <p:cNvPr id="9" name="TextBox 8"/>
          <p:cNvSpPr txBox="1"/>
          <p:nvPr/>
        </p:nvSpPr>
        <p:spPr>
          <a:xfrm>
            <a:off x="5566916" y="2564313"/>
            <a:ext cx="5588581"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Leaves army to seek office..’celebrity over duty”</a:t>
            </a:r>
          </a:p>
        </p:txBody>
      </p:sp>
      <p:sp>
        <p:nvSpPr>
          <p:cNvPr id="10" name="TextBox 9"/>
          <p:cNvSpPr txBox="1"/>
          <p:nvPr/>
        </p:nvSpPr>
        <p:spPr>
          <a:xfrm>
            <a:off x="5505144" y="4480726"/>
            <a:ext cx="6686856" cy="1938992"/>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Returns to U.S moves to Ohio: Moralist </a:t>
            </a:r>
            <a:r>
              <a:rPr lang="en-GB" sz="2000" dirty="0">
                <a:latin typeface="Arial" panose="020B0604020202020204" pitchFamily="34" charset="0"/>
                <a:cs typeface="Arial" panose="020B0604020202020204" pitchFamily="34" charset="0"/>
              </a:rPr>
              <a:t>but owns distillery, Support ‘ gradual abolition” but continues to trade slaves, befriends former slave running “Underground Railway.., brings them to “free state” Ohio as ‘indentured servants”</a:t>
            </a:r>
          </a:p>
          <a:p>
            <a:endParaRPr lang="en-GB" sz="2000" dirty="0">
              <a:latin typeface="Arial" panose="020B0604020202020204" pitchFamily="34" charset="0"/>
              <a:cs typeface="Arial" panose="020B0604020202020204" pitchFamily="34" charset="0"/>
            </a:endParaRPr>
          </a:p>
        </p:txBody>
      </p:sp>
      <p:sp>
        <p:nvSpPr>
          <p:cNvPr id="11" name="TextBox 10"/>
          <p:cNvSpPr txBox="1"/>
          <p:nvPr/>
        </p:nvSpPr>
        <p:spPr>
          <a:xfrm>
            <a:off x="5436716" y="6351518"/>
            <a:ext cx="6755284"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Whigs rebrand Harrison as the “Common </a:t>
            </a:r>
            <a:r>
              <a:rPr lang="en-GB" sz="2000" dirty="0">
                <a:latin typeface="Arial" panose="020B0604020202020204" pitchFamily="34" charset="0"/>
                <a:cs typeface="Arial" panose="020B0604020202020204" pitchFamily="34" charset="0"/>
              </a:rPr>
              <a:t>Man</a:t>
            </a:r>
            <a:r>
              <a:rPr lang="en-GB" dirty="0" smtClean="0"/>
              <a:t>”</a:t>
            </a:r>
          </a:p>
        </p:txBody>
      </p:sp>
    </p:spTree>
    <p:extLst>
      <p:ext uri="{BB962C8B-B14F-4D97-AF65-F5344CB8AC3E}">
        <p14:creationId xmlns:p14="http://schemas.microsoft.com/office/powerpoint/2010/main" val="6611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537" y="0"/>
            <a:ext cx="8911687" cy="1280890"/>
          </a:xfrm>
        </p:spPr>
        <p:txBody>
          <a:bodyPr/>
          <a:lstStyle/>
          <a:p>
            <a:pPr algn="ctr"/>
            <a:r>
              <a:rPr lang="en-GB" dirty="0" smtClean="0"/>
              <a:t>1840 Election Campaign</a:t>
            </a:r>
            <a:endParaRPr lang="en-GB" dirty="0"/>
          </a:p>
        </p:txBody>
      </p:sp>
      <p:pic>
        <p:nvPicPr>
          <p:cNvPr id="4" name="Picture 3"/>
          <p:cNvPicPr>
            <a:picLocks noChangeAspect="1"/>
          </p:cNvPicPr>
          <p:nvPr/>
        </p:nvPicPr>
        <p:blipFill>
          <a:blip r:embed="rId2"/>
          <a:stretch>
            <a:fillRect/>
          </a:stretch>
        </p:blipFill>
        <p:spPr>
          <a:xfrm>
            <a:off x="141935" y="1045029"/>
            <a:ext cx="6910482" cy="6187585"/>
          </a:xfrm>
          <a:prstGeom prst="rect">
            <a:avLst/>
          </a:prstGeom>
        </p:spPr>
      </p:pic>
      <p:sp>
        <p:nvSpPr>
          <p:cNvPr id="5" name="TextBox 4"/>
          <p:cNvSpPr txBox="1"/>
          <p:nvPr/>
        </p:nvSpPr>
        <p:spPr>
          <a:xfrm>
            <a:off x="7318570" y="810351"/>
            <a:ext cx="4546860" cy="1477328"/>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Democrats </a:t>
            </a:r>
            <a:r>
              <a:rPr lang="en-GB" sz="2400" dirty="0" smtClean="0">
                <a:latin typeface="Arial" panose="020B0604020202020204" pitchFamily="34" charset="0"/>
                <a:cs typeface="Arial" panose="020B0604020202020204" pitchFamily="34" charset="0"/>
              </a:rPr>
              <a:t>label </a:t>
            </a:r>
            <a:r>
              <a:rPr lang="en-GB" sz="2400" dirty="0">
                <a:latin typeface="Arial" panose="020B0604020202020204" pitchFamily="34" charset="0"/>
                <a:cs typeface="Arial" panose="020B0604020202020204" pitchFamily="34" charset="0"/>
              </a:rPr>
              <a:t>Harrison a “drunk” provincial sitting in a log cabin drinking Hard </a:t>
            </a:r>
            <a:r>
              <a:rPr lang="en-GB" sz="2400" dirty="0" smtClean="0">
                <a:latin typeface="Arial" panose="020B0604020202020204" pitchFamily="34" charset="0"/>
                <a:cs typeface="Arial" panose="020B0604020202020204" pitchFamily="34" charset="0"/>
              </a:rPr>
              <a:t>Cider</a:t>
            </a:r>
            <a:endParaRPr lang="en-GB" sz="2400" dirty="0">
              <a:latin typeface="Arial" panose="020B0604020202020204" pitchFamily="34" charset="0"/>
              <a:cs typeface="Arial" panose="020B0604020202020204" pitchFamily="34" charset="0"/>
            </a:endParaRPr>
          </a:p>
          <a:p>
            <a:r>
              <a:rPr lang="en-GB" dirty="0" smtClean="0"/>
              <a:t> </a:t>
            </a:r>
          </a:p>
        </p:txBody>
      </p:sp>
      <p:sp>
        <p:nvSpPr>
          <p:cNvPr id="6" name="TextBox 5"/>
          <p:cNvSpPr txBox="1"/>
          <p:nvPr/>
        </p:nvSpPr>
        <p:spPr>
          <a:xfrm>
            <a:off x="7223927" y="2172598"/>
            <a:ext cx="4490301"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Whigs “ Yes</a:t>
            </a:r>
            <a:r>
              <a:rPr lang="en-GB" sz="2400" dirty="0">
                <a:latin typeface="Arial" panose="020B0604020202020204" pitchFamily="34" charset="0"/>
                <a:cs typeface="Arial" panose="020B0604020202020204" pitchFamily="34" charset="0"/>
              </a:rPr>
              <a:t>…..Harrison a hard drinking </a:t>
            </a:r>
            <a:r>
              <a:rPr lang="en-GB" sz="2400" dirty="0" smtClean="0">
                <a:latin typeface="Arial" panose="020B0604020202020204" pitchFamily="34" charset="0"/>
                <a:cs typeface="Arial" panose="020B0604020202020204" pitchFamily="34" charset="0"/>
              </a:rPr>
              <a:t>hero </a:t>
            </a:r>
            <a:r>
              <a:rPr lang="en-GB" sz="2400" dirty="0">
                <a:latin typeface="Arial" panose="020B0604020202020204" pitchFamily="34" charset="0"/>
                <a:cs typeface="Arial" panose="020B0604020202020204" pitchFamily="34" charset="0"/>
              </a:rPr>
              <a:t>….“Tippecanoe and Tyler too</a:t>
            </a:r>
            <a:r>
              <a:rPr lang="en-GB" sz="2000" dirty="0">
                <a:latin typeface="Arial" panose="020B0604020202020204" pitchFamily="34" charset="0"/>
                <a:cs typeface="Arial" panose="020B0604020202020204" pitchFamily="34" charset="0"/>
              </a:rPr>
              <a:t>”</a:t>
            </a:r>
          </a:p>
        </p:txBody>
      </p:sp>
      <p:sp>
        <p:nvSpPr>
          <p:cNvPr id="9" name="TextBox 8"/>
          <p:cNvSpPr txBox="1"/>
          <p:nvPr/>
        </p:nvSpPr>
        <p:spPr>
          <a:xfrm>
            <a:off x="7304432" y="3562352"/>
            <a:ext cx="348448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Avoids </a:t>
            </a:r>
            <a:r>
              <a:rPr lang="en-GB" sz="2400" dirty="0" smtClean="0">
                <a:latin typeface="Arial" panose="020B0604020202020204" pitchFamily="34" charset="0"/>
                <a:cs typeface="Arial" panose="020B0604020202020204" pitchFamily="34" charset="0"/>
              </a:rPr>
              <a:t>discussing Panic</a:t>
            </a:r>
          </a:p>
          <a:p>
            <a:r>
              <a:rPr lang="en-GB" sz="2400" dirty="0" smtClean="0">
                <a:latin typeface="Arial" panose="020B0604020202020204" pitchFamily="34" charset="0"/>
                <a:cs typeface="Arial" panose="020B0604020202020204" pitchFamily="34" charset="0"/>
              </a:rPr>
              <a:t>….personality politics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236844" y="4678144"/>
            <a:ext cx="5061642"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Whig campaign chant: </a:t>
            </a:r>
          </a:p>
          <a:p>
            <a:r>
              <a:rPr lang="en-GB" sz="2400" dirty="0">
                <a:latin typeface="Arial" panose="020B0604020202020204" pitchFamily="34" charset="0"/>
                <a:cs typeface="Arial" panose="020B0604020202020204" pitchFamily="34" charset="0"/>
              </a:rPr>
              <a:t>“Old Tip he wore a homespun coat, </a:t>
            </a:r>
          </a:p>
          <a:p>
            <a:r>
              <a:rPr lang="en-GB" sz="2400" dirty="0">
                <a:latin typeface="Arial" panose="020B0604020202020204" pitchFamily="34" charset="0"/>
                <a:cs typeface="Arial" panose="020B0604020202020204" pitchFamily="34" charset="0"/>
              </a:rPr>
              <a:t>he had no ruffled shirt: wirt-wirt,</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But Matt he has the golden plate,</a:t>
            </a:r>
          </a:p>
          <a:p>
            <a:r>
              <a:rPr lang="en-GB" sz="2400" dirty="0">
                <a:latin typeface="Arial" panose="020B0604020202020204" pitchFamily="34" charset="0"/>
                <a:cs typeface="Arial" panose="020B0604020202020204" pitchFamily="34" charset="0"/>
              </a:rPr>
              <a:t> and he's a little squirt: wirt-wirt!”</a:t>
            </a:r>
          </a:p>
        </p:txBody>
      </p:sp>
      <p:sp>
        <p:nvSpPr>
          <p:cNvPr id="3" name="TextBox 2"/>
          <p:cNvSpPr txBox="1"/>
          <p:nvPr/>
        </p:nvSpPr>
        <p:spPr>
          <a:xfrm>
            <a:off x="1647347" y="809238"/>
            <a:ext cx="4233659"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Harrison: ‘log cabin’ and cider</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246" y="152770"/>
            <a:ext cx="8911687" cy="1280890"/>
          </a:xfrm>
        </p:spPr>
        <p:txBody>
          <a:bodyPr/>
          <a:lstStyle/>
          <a:p>
            <a:pPr algn="ctr"/>
            <a:r>
              <a:rPr lang="en-GB" dirty="0" smtClean="0"/>
              <a:t>The Election of 1840</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06" y="961535"/>
            <a:ext cx="7620000" cy="5896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78993" y="1855978"/>
            <a:ext cx="4457252"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Whigs win landslide 234 electoral vote to 60, 53% popular vote </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004199" y="756609"/>
            <a:ext cx="4187801" cy="1107996"/>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Strategy works…regional split broken</a:t>
            </a:r>
            <a:endParaRPr lang="en-GB" sz="2400" dirty="0">
              <a:latin typeface="Arial" panose="020B0604020202020204" pitchFamily="34" charset="0"/>
              <a:cs typeface="Arial" panose="020B0604020202020204" pitchFamily="34" charset="0"/>
            </a:endParaRPr>
          </a:p>
          <a:p>
            <a:endParaRPr lang="en-GB" dirty="0"/>
          </a:p>
        </p:txBody>
      </p:sp>
      <p:sp>
        <p:nvSpPr>
          <p:cNvPr id="7" name="TextBox 6"/>
          <p:cNvSpPr txBox="1"/>
          <p:nvPr/>
        </p:nvSpPr>
        <p:spPr>
          <a:xfrm>
            <a:off x="8083303" y="3042646"/>
            <a:ext cx="4108697"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Congress Split : Whigs</a:t>
            </a:r>
          </a:p>
          <a:p>
            <a:r>
              <a:rPr lang="en-GB" sz="2400" dirty="0">
                <a:latin typeface="Arial" panose="020B0604020202020204" pitchFamily="34" charset="0"/>
                <a:cs typeface="Arial" panose="020B0604020202020204" pitchFamily="34" charset="0"/>
              </a:rPr>
              <a:t>Win House Democrats</a:t>
            </a:r>
          </a:p>
          <a:p>
            <a:r>
              <a:rPr lang="en-GB" sz="2400" dirty="0">
                <a:latin typeface="Arial" panose="020B0604020202020204" pitchFamily="34" charset="0"/>
                <a:cs typeface="Arial" panose="020B0604020202020204" pitchFamily="34" charset="0"/>
              </a:rPr>
              <a:t>Hold Senate</a:t>
            </a:r>
          </a:p>
        </p:txBody>
      </p:sp>
      <p:sp>
        <p:nvSpPr>
          <p:cNvPr id="6" name="TextBox 5"/>
          <p:cNvSpPr txBox="1"/>
          <p:nvPr/>
        </p:nvSpPr>
        <p:spPr>
          <a:xfrm>
            <a:off x="8043211" y="4441680"/>
            <a:ext cx="3437159"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Harrison seeks to prove</a:t>
            </a:r>
          </a:p>
          <a:p>
            <a:r>
              <a:rPr lang="en-GB" sz="2400" dirty="0">
                <a:latin typeface="Arial" panose="020B0604020202020204" pitchFamily="34" charset="0"/>
                <a:cs typeface="Arial" panose="020B0604020202020204" pitchFamily="34" charset="0"/>
              </a:rPr>
              <a:t>c</a:t>
            </a:r>
            <a:r>
              <a:rPr lang="en-GB" sz="2400" dirty="0" smtClean="0">
                <a:latin typeface="Arial" panose="020B0604020202020204" pitchFamily="34" charset="0"/>
                <a:cs typeface="Arial" panose="020B0604020202020204" pitchFamily="34" charset="0"/>
              </a:rPr>
              <a:t>ompetence</a:t>
            </a:r>
            <a:r>
              <a:rPr lang="en-GB" sz="2400" dirty="0">
                <a:latin typeface="Arial" panose="020B0604020202020204" pitchFamily="34" charset="0"/>
                <a:cs typeface="Arial" panose="020B0604020202020204" pitchFamily="34" charset="0"/>
              </a:rPr>
              <a:t>.. Delivers</a:t>
            </a:r>
          </a:p>
          <a:p>
            <a:r>
              <a:rPr lang="en-GB" sz="2400" dirty="0">
                <a:latin typeface="Arial" panose="020B0604020202020204" pitchFamily="34" charset="0"/>
                <a:cs typeface="Arial" panose="020B0604020202020204" pitchFamily="34" charset="0"/>
              </a:rPr>
              <a:t>3 </a:t>
            </a:r>
            <a:r>
              <a:rPr lang="en-GB" sz="2400" dirty="0" smtClean="0">
                <a:latin typeface="Arial" panose="020B0604020202020204" pitchFamily="34" charset="0"/>
                <a:cs typeface="Arial" panose="020B0604020202020204" pitchFamily="34" charset="0"/>
              </a:rPr>
              <a:t>hour speech</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to prove</a:t>
            </a:r>
          </a:p>
          <a:p>
            <a:r>
              <a:rPr lang="en-GB" sz="2400" dirty="0" smtClean="0">
                <a:latin typeface="Arial" panose="020B0604020202020204" pitchFamily="34" charset="0"/>
                <a:cs typeface="Arial" panose="020B0604020202020204" pitchFamily="34" charset="0"/>
              </a:rPr>
              <a:t>He is a man of learning</a:t>
            </a:r>
          </a:p>
        </p:txBody>
      </p:sp>
      <p:sp>
        <p:nvSpPr>
          <p:cNvPr id="3" name="TextBox 2"/>
          <p:cNvSpPr txBox="1"/>
          <p:nvPr/>
        </p:nvSpPr>
        <p:spPr>
          <a:xfrm>
            <a:off x="8098733" y="6288758"/>
            <a:ext cx="3384260"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……….Gets </a:t>
            </a:r>
            <a:r>
              <a:rPr lang="en-GB" sz="2400" dirty="0">
                <a:latin typeface="Arial" panose="020B0604020202020204" pitchFamily="34" charset="0"/>
                <a:cs typeface="Arial" panose="020B0604020202020204" pitchFamily="34" charset="0"/>
              </a:rPr>
              <a:t>ill and dies</a:t>
            </a:r>
          </a:p>
        </p:txBody>
      </p:sp>
    </p:spTree>
    <p:extLst>
      <p:ext uri="{BB962C8B-B14F-4D97-AF65-F5344CB8AC3E}">
        <p14:creationId xmlns:p14="http://schemas.microsoft.com/office/powerpoint/2010/main" val="8734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53" y="190477"/>
            <a:ext cx="11698663" cy="1280890"/>
          </a:xfrm>
        </p:spPr>
        <p:txBody>
          <a:bodyPr/>
          <a:lstStyle/>
          <a:p>
            <a:pPr algn="ctr"/>
            <a:r>
              <a:rPr lang="en-GB" dirty="0" smtClean="0"/>
              <a:t>His “Accidency”: Presidency of John Tyler 1840-1844</a:t>
            </a:r>
            <a:endParaRPr lang="en-GB" dirty="0"/>
          </a:p>
        </p:txBody>
      </p:sp>
      <p:pic>
        <p:nvPicPr>
          <p:cNvPr id="2050" name="Picture 2" descr="https://upload.wikimedia.org/wikipedia/commons/thumb/3/3a/John_Tyler_I.png/220px-John_Tyler_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67" y="1677972"/>
            <a:ext cx="5179998" cy="5180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4801" y="1075810"/>
            <a:ext cx="4733860"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President John Tyler (1790-1862</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
        <p:nvSpPr>
          <p:cNvPr id="6" name="TextBox 5"/>
          <p:cNvSpPr txBox="1"/>
          <p:nvPr/>
        </p:nvSpPr>
        <p:spPr>
          <a:xfrm>
            <a:off x="5884434" y="876383"/>
            <a:ext cx="6217920"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Vice President John Tyler replaces Harrison</a:t>
            </a:r>
          </a:p>
        </p:txBody>
      </p:sp>
      <p:sp>
        <p:nvSpPr>
          <p:cNvPr id="7" name="TextBox 6"/>
          <p:cNvSpPr txBox="1"/>
          <p:nvPr/>
        </p:nvSpPr>
        <p:spPr>
          <a:xfrm>
            <a:off x="7437749" y="2611225"/>
            <a:ext cx="184731" cy="369332"/>
          </a:xfrm>
          <a:prstGeom prst="rect">
            <a:avLst/>
          </a:prstGeom>
          <a:noFill/>
        </p:spPr>
        <p:txBody>
          <a:bodyPr wrap="none" rtlCol="0">
            <a:spAutoFit/>
          </a:bodyPr>
          <a:lstStyle/>
          <a:p>
            <a:endParaRPr lang="en-GB" dirty="0"/>
          </a:p>
        </p:txBody>
      </p:sp>
      <p:sp>
        <p:nvSpPr>
          <p:cNvPr id="8" name="TextBox 7"/>
          <p:cNvSpPr txBox="1"/>
          <p:nvPr/>
        </p:nvSpPr>
        <p:spPr>
          <a:xfrm>
            <a:off x="7324627" y="2535810"/>
            <a:ext cx="184731" cy="369332"/>
          </a:xfrm>
          <a:prstGeom prst="rect">
            <a:avLst/>
          </a:prstGeom>
          <a:noFill/>
        </p:spPr>
        <p:txBody>
          <a:bodyPr wrap="none" rtlCol="0">
            <a:spAutoFit/>
          </a:bodyPr>
          <a:lstStyle/>
          <a:p>
            <a:endParaRPr lang="en-GB" dirty="0"/>
          </a:p>
        </p:txBody>
      </p:sp>
      <p:sp>
        <p:nvSpPr>
          <p:cNvPr id="9" name="TextBox 8"/>
          <p:cNvSpPr txBox="1"/>
          <p:nvPr/>
        </p:nvSpPr>
        <p:spPr>
          <a:xfrm>
            <a:off x="5873579" y="3129062"/>
            <a:ext cx="5869556"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Abandons Whig Agenda…seeks to re join</a:t>
            </a:r>
          </a:p>
          <a:p>
            <a:r>
              <a:rPr lang="en-GB" sz="2400" dirty="0" smtClean="0">
                <a:latin typeface="Arial" panose="020B0604020202020204" pitchFamily="34" charset="0"/>
                <a:cs typeface="Arial" panose="020B0604020202020204" pitchFamily="34" charset="0"/>
              </a:rPr>
              <a:t>Democrats and expanding US and slave </a:t>
            </a:r>
          </a:p>
          <a:p>
            <a:r>
              <a:rPr lang="en-GB" sz="2400" dirty="0" smtClean="0">
                <a:latin typeface="Arial" panose="020B0604020202020204" pitchFamily="34" charset="0"/>
                <a:cs typeface="Arial" panose="020B0604020202020204" pitchFamily="34" charset="0"/>
              </a:rPr>
              <a:t>economy</a:t>
            </a:r>
            <a:endParaRPr lang="en-GB" sz="2400" dirty="0">
              <a:latin typeface="Arial" panose="020B0604020202020204" pitchFamily="34" charset="0"/>
              <a:cs typeface="Arial" panose="020B0604020202020204" pitchFamily="34" charset="0"/>
            </a:endParaRPr>
          </a:p>
        </p:txBody>
      </p:sp>
      <p:sp>
        <p:nvSpPr>
          <p:cNvPr id="11" name="TextBox 10"/>
          <p:cNvSpPr txBox="1"/>
          <p:nvPr/>
        </p:nvSpPr>
        <p:spPr>
          <a:xfrm>
            <a:off x="5924710" y="1441542"/>
            <a:ext cx="6117187"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’Whig’ in name only…another Slave owning</a:t>
            </a:r>
          </a:p>
          <a:p>
            <a:r>
              <a:rPr lang="en-GB" sz="2400" dirty="0">
                <a:latin typeface="Arial" panose="020B0604020202020204" pitchFamily="34" charset="0"/>
                <a:cs typeface="Arial" panose="020B0604020202020204" pitchFamily="34" charset="0"/>
              </a:rPr>
              <a:t> Virginian…picked to balance ticket.. </a:t>
            </a:r>
          </a:p>
          <a:p>
            <a:r>
              <a:rPr lang="en-GB" sz="2400" dirty="0">
                <a:latin typeface="Arial" panose="020B0604020202020204" pitchFamily="34" charset="0"/>
                <a:cs typeface="Arial" panose="020B0604020202020204" pitchFamily="34" charset="0"/>
              </a:rPr>
              <a:t>When asked why no one knew his </a:t>
            </a:r>
            <a:r>
              <a:rPr lang="en-GB" sz="2400" dirty="0" smtClean="0">
                <a:latin typeface="Arial" panose="020B0604020202020204" pitchFamily="34" charset="0"/>
                <a:cs typeface="Arial" panose="020B0604020202020204" pitchFamily="34" charset="0"/>
              </a:rPr>
              <a:t>views</a:t>
            </a:r>
            <a:r>
              <a:rPr lang="en-GB" sz="2400" dirty="0">
                <a:latin typeface="Arial" panose="020B0604020202020204" pitchFamily="34" charset="0"/>
                <a:cs typeface="Arial" panose="020B0604020202020204" pitchFamily="34" charset="0"/>
              </a:rPr>
              <a:t>:</a:t>
            </a:r>
          </a:p>
          <a:p>
            <a:r>
              <a:rPr lang="en-GB" sz="2400" dirty="0">
                <a:latin typeface="Arial" panose="020B0604020202020204" pitchFamily="34" charset="0"/>
                <a:cs typeface="Arial" panose="020B0604020202020204" pitchFamily="34" charset="0"/>
              </a:rPr>
              <a:t>…”no one asked him what they were</a:t>
            </a:r>
            <a:r>
              <a:rPr lang="en-GB" sz="2400" dirty="0" smtClean="0">
                <a:latin typeface="Arial" panose="020B0604020202020204" pitchFamily="34" charset="0"/>
                <a:cs typeface="Arial" panose="020B0604020202020204" pitchFamily="34" charset="0"/>
              </a:rPr>
              <a:t>..”</a:t>
            </a:r>
            <a:endParaRPr lang="en-GB" dirty="0" smtClean="0"/>
          </a:p>
        </p:txBody>
      </p:sp>
      <p:sp>
        <p:nvSpPr>
          <p:cNvPr id="10" name="TextBox 9"/>
          <p:cNvSpPr txBox="1"/>
          <p:nvPr/>
        </p:nvSpPr>
        <p:spPr>
          <a:xfrm>
            <a:off x="5868242" y="4291064"/>
            <a:ext cx="6245601"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Agrees Canadian border along 49</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parallel</a:t>
            </a:r>
            <a:endParaRPr lang="en-GB" sz="2400" dirty="0">
              <a:latin typeface="Arial" panose="020B0604020202020204" pitchFamily="34" charset="0"/>
              <a:cs typeface="Arial" panose="020B0604020202020204" pitchFamily="34" charset="0"/>
            </a:endParaRPr>
          </a:p>
        </p:txBody>
      </p:sp>
      <p:sp>
        <p:nvSpPr>
          <p:cNvPr id="13" name="TextBox 12"/>
          <p:cNvSpPr txBox="1"/>
          <p:nvPr/>
        </p:nvSpPr>
        <p:spPr>
          <a:xfrm>
            <a:off x="5869761" y="4955041"/>
            <a:ext cx="6136616"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Sends land expedition to assess California</a:t>
            </a:r>
          </a:p>
          <a:p>
            <a:r>
              <a:rPr lang="en-GB" sz="2400" dirty="0" smtClean="0">
                <a:latin typeface="Arial" panose="020B0604020202020204" pitchFamily="34" charset="0"/>
                <a:cs typeface="Arial" panose="020B0604020202020204" pitchFamily="34" charset="0"/>
              </a:rPr>
              <a:t>Prospects, fleet to Pacific to threaten British</a:t>
            </a:r>
          </a:p>
        </p:txBody>
      </p:sp>
      <p:sp>
        <p:nvSpPr>
          <p:cNvPr id="16" name="TextBox 15"/>
          <p:cNvSpPr txBox="1"/>
          <p:nvPr/>
        </p:nvSpPr>
        <p:spPr>
          <a:xfrm>
            <a:off x="5934645" y="6027003"/>
            <a:ext cx="6091637"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Agrees Texas can </a:t>
            </a:r>
            <a:r>
              <a:rPr lang="en-GB" sz="2400" dirty="0">
                <a:latin typeface="Arial" panose="020B0604020202020204" pitchFamily="34" charset="0"/>
                <a:cs typeface="Arial" panose="020B0604020202020204" pitchFamily="34" charset="0"/>
              </a:rPr>
              <a:t>join </a:t>
            </a:r>
            <a:r>
              <a:rPr lang="en-GB" sz="2400" dirty="0" smtClean="0">
                <a:latin typeface="Arial" panose="020B0604020202020204" pitchFamily="34" charset="0"/>
                <a:cs typeface="Arial" panose="020B0604020202020204" pitchFamily="34" charset="0"/>
              </a:rPr>
              <a:t>US as slave States’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69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0" grpId="0"/>
      <p:bldP spid="13"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831" y="2990792"/>
            <a:ext cx="8911687" cy="1280890"/>
          </a:xfrm>
        </p:spPr>
        <p:txBody>
          <a:bodyPr/>
          <a:lstStyle/>
          <a:p>
            <a:pPr algn="ctr"/>
            <a:r>
              <a:rPr lang="en-GB" dirty="0" smtClean="0"/>
              <a:t>Manifest Destiny</a:t>
            </a:r>
            <a:endParaRPr lang="en-GB" dirty="0"/>
          </a:p>
        </p:txBody>
      </p:sp>
    </p:spTree>
    <p:extLst>
      <p:ext uri="{BB962C8B-B14F-4D97-AF65-F5344CB8AC3E}">
        <p14:creationId xmlns:p14="http://schemas.microsoft.com/office/powerpoint/2010/main" val="2346518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313" y="221752"/>
            <a:ext cx="8911687" cy="657935"/>
          </a:xfrm>
        </p:spPr>
        <p:txBody>
          <a:bodyPr/>
          <a:lstStyle/>
          <a:p>
            <a:r>
              <a:rPr lang="en-GB" dirty="0" smtClean="0"/>
              <a:t>North America 1845</a:t>
            </a:r>
            <a:endParaRPr lang="en-GB" dirty="0"/>
          </a:p>
        </p:txBody>
      </p:sp>
      <p:pic>
        <p:nvPicPr>
          <p:cNvPr id="3074" name="Picture 2" descr="Historical U.S. map, 1843. Most of the eastern states have been established, while the western half remains loosely divided into territories. Mexico and the Republic of Texas share a disputed b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147"/>
            <a:ext cx="9525000" cy="551468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7249212" y="1395167"/>
            <a:ext cx="1781666" cy="386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Arrow 7"/>
          <p:cNvSpPr/>
          <p:nvPr/>
        </p:nvSpPr>
        <p:spPr>
          <a:xfrm rot="10800000">
            <a:off x="2612796" y="1425019"/>
            <a:ext cx="1781666" cy="386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ight Arrow 8"/>
          <p:cNvSpPr/>
          <p:nvPr/>
        </p:nvSpPr>
        <p:spPr>
          <a:xfrm rot="5400000">
            <a:off x="3480875" y="3620728"/>
            <a:ext cx="1897115" cy="328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Arrow 10"/>
          <p:cNvSpPr/>
          <p:nvPr/>
        </p:nvSpPr>
        <p:spPr>
          <a:xfrm rot="16200000">
            <a:off x="4010774" y="2204377"/>
            <a:ext cx="658772" cy="27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rot="10800000">
            <a:off x="2753735" y="2723148"/>
            <a:ext cx="1170497" cy="27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ight Arrow 12"/>
          <p:cNvSpPr/>
          <p:nvPr/>
        </p:nvSpPr>
        <p:spPr>
          <a:xfrm>
            <a:off x="5178568" y="2794701"/>
            <a:ext cx="931776" cy="27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3302597" y="2535813"/>
            <a:ext cx="2253036" cy="646331"/>
          </a:xfrm>
          <a:prstGeom prst="rect">
            <a:avLst/>
          </a:prstGeom>
          <a:solidFill>
            <a:schemeClr val="bg2">
              <a:lumMod val="75000"/>
            </a:schemeClr>
          </a:solidFill>
        </p:spPr>
        <p:txBody>
          <a:bodyPr wrap="square" rtlCol="0">
            <a:spAutoFit/>
          </a:bodyPr>
          <a:lstStyle/>
          <a:p>
            <a:pPr algn="ctr"/>
            <a:r>
              <a:rPr lang="en-GB" dirty="0" smtClean="0">
                <a:latin typeface="Arial" panose="020B0604020202020204" pitchFamily="34" charset="0"/>
                <a:cs typeface="Arial" panose="020B0604020202020204" pitchFamily="34" charset="0"/>
              </a:rPr>
              <a:t>“Louisiana Purchase” 1803</a:t>
            </a:r>
          </a:p>
        </p:txBody>
      </p:sp>
      <p:sp>
        <p:nvSpPr>
          <p:cNvPr id="15" name="TextBox 14"/>
          <p:cNvSpPr txBox="1"/>
          <p:nvPr/>
        </p:nvSpPr>
        <p:spPr>
          <a:xfrm>
            <a:off x="9566934" y="2275652"/>
            <a:ext cx="2130711" cy="646331"/>
          </a:xfrm>
          <a:prstGeom prst="rect">
            <a:avLst/>
          </a:prstGeom>
          <a:noFill/>
        </p:spPr>
        <p:txBody>
          <a:bodyPr wrap="none" rtlCol="0">
            <a:spAutoFit/>
          </a:bodyPr>
          <a:lstStyle/>
          <a:p>
            <a:r>
              <a:rPr lang="en-GB" dirty="0" smtClean="0"/>
              <a:t>3.Canada </a:t>
            </a:r>
            <a:r>
              <a:rPr lang="en-GB" dirty="0"/>
              <a:t>Border</a:t>
            </a:r>
          </a:p>
          <a:p>
            <a:r>
              <a:rPr lang="en-GB" dirty="0"/>
              <a:t>Agreed (1842)</a:t>
            </a:r>
          </a:p>
        </p:txBody>
      </p:sp>
      <p:sp>
        <p:nvSpPr>
          <p:cNvPr id="17" name="TextBox 16"/>
          <p:cNvSpPr txBox="1"/>
          <p:nvPr/>
        </p:nvSpPr>
        <p:spPr>
          <a:xfrm>
            <a:off x="9495428" y="3183514"/>
            <a:ext cx="2632452" cy="1200329"/>
          </a:xfrm>
          <a:prstGeom prst="rect">
            <a:avLst/>
          </a:prstGeom>
          <a:noFill/>
        </p:spPr>
        <p:txBody>
          <a:bodyPr wrap="none" rtlCol="0">
            <a:spAutoFit/>
          </a:bodyPr>
          <a:lstStyle/>
          <a:p>
            <a:r>
              <a:rPr lang="en-GB" dirty="0"/>
              <a:t>4</a:t>
            </a:r>
            <a:r>
              <a:rPr lang="en-GB" dirty="0" smtClean="0"/>
              <a:t>.“Shared sovereignty</a:t>
            </a:r>
          </a:p>
          <a:p>
            <a:r>
              <a:rPr lang="en-GB" dirty="0" smtClean="0"/>
              <a:t>Oregon Territory with</a:t>
            </a:r>
          </a:p>
          <a:p>
            <a:r>
              <a:rPr lang="en-GB" dirty="0" smtClean="0"/>
              <a:t>Britain</a:t>
            </a:r>
          </a:p>
          <a:p>
            <a:endParaRPr lang="en-GB" dirty="0" smtClean="0"/>
          </a:p>
        </p:txBody>
      </p:sp>
      <p:sp>
        <p:nvSpPr>
          <p:cNvPr id="18" name="TextBox 17"/>
          <p:cNvSpPr txBox="1"/>
          <p:nvPr/>
        </p:nvSpPr>
        <p:spPr>
          <a:xfrm>
            <a:off x="9509574" y="4245010"/>
            <a:ext cx="2564092" cy="1200329"/>
          </a:xfrm>
          <a:prstGeom prst="rect">
            <a:avLst/>
          </a:prstGeom>
          <a:noFill/>
        </p:spPr>
        <p:txBody>
          <a:bodyPr wrap="square" rtlCol="0">
            <a:spAutoFit/>
          </a:bodyPr>
          <a:lstStyle/>
          <a:p>
            <a:r>
              <a:rPr lang="en-GB" dirty="0"/>
              <a:t>5</a:t>
            </a:r>
            <a:r>
              <a:rPr lang="en-GB" dirty="0" smtClean="0"/>
              <a:t>..Texas annexed 1845..Mexico does not recognise </a:t>
            </a:r>
            <a:r>
              <a:rPr lang="en-GB" b="1" dirty="0" smtClean="0"/>
              <a:t>and </a:t>
            </a:r>
            <a:r>
              <a:rPr lang="en-GB" dirty="0" smtClean="0"/>
              <a:t>border disputed</a:t>
            </a:r>
            <a:endParaRPr lang="en-GB" dirty="0"/>
          </a:p>
        </p:txBody>
      </p:sp>
      <p:sp>
        <p:nvSpPr>
          <p:cNvPr id="19" name="TextBox 18"/>
          <p:cNvSpPr txBox="1"/>
          <p:nvPr/>
        </p:nvSpPr>
        <p:spPr>
          <a:xfrm>
            <a:off x="9467037" y="5515068"/>
            <a:ext cx="2869696" cy="1200329"/>
          </a:xfrm>
          <a:prstGeom prst="rect">
            <a:avLst/>
          </a:prstGeom>
          <a:noFill/>
        </p:spPr>
        <p:txBody>
          <a:bodyPr wrap="none" rtlCol="0">
            <a:spAutoFit/>
          </a:bodyPr>
          <a:lstStyle/>
          <a:p>
            <a:r>
              <a:rPr lang="en-GB" dirty="0"/>
              <a:t>6</a:t>
            </a:r>
            <a:r>
              <a:rPr lang="en-GB" dirty="0" smtClean="0"/>
              <a:t>..Mexican West </a:t>
            </a:r>
            <a:endParaRPr lang="en-GB" dirty="0"/>
          </a:p>
          <a:p>
            <a:r>
              <a:rPr lang="en-GB" dirty="0" smtClean="0"/>
              <a:t>California, New Mexico)</a:t>
            </a:r>
          </a:p>
          <a:p>
            <a:r>
              <a:rPr lang="en-GB" dirty="0" smtClean="0"/>
              <a:t>Lightly Populated</a:t>
            </a:r>
          </a:p>
          <a:p>
            <a:r>
              <a:rPr lang="en-GB" dirty="0" smtClean="0"/>
              <a:t>….open for taking…..</a:t>
            </a:r>
            <a:endParaRPr lang="en-GB" dirty="0"/>
          </a:p>
        </p:txBody>
      </p:sp>
      <p:sp>
        <p:nvSpPr>
          <p:cNvPr id="16" name="Oval 15"/>
          <p:cNvSpPr/>
          <p:nvPr/>
        </p:nvSpPr>
        <p:spPr>
          <a:xfrm>
            <a:off x="5660060" y="781392"/>
            <a:ext cx="593888" cy="62216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21" name="Oval 20"/>
          <p:cNvSpPr/>
          <p:nvPr/>
        </p:nvSpPr>
        <p:spPr>
          <a:xfrm>
            <a:off x="4311243" y="4846820"/>
            <a:ext cx="593888" cy="62216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a:t>
            </a:r>
            <a:endParaRPr lang="en-GB" dirty="0"/>
          </a:p>
        </p:txBody>
      </p:sp>
      <p:sp>
        <p:nvSpPr>
          <p:cNvPr id="22" name="Oval 21"/>
          <p:cNvSpPr/>
          <p:nvPr/>
        </p:nvSpPr>
        <p:spPr>
          <a:xfrm>
            <a:off x="1211087" y="1983648"/>
            <a:ext cx="593888" cy="62216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4</a:t>
            </a:r>
            <a:endParaRPr lang="en-GB" dirty="0"/>
          </a:p>
        </p:txBody>
      </p:sp>
      <p:sp>
        <p:nvSpPr>
          <p:cNvPr id="10" name="TextBox 9"/>
          <p:cNvSpPr txBox="1"/>
          <p:nvPr/>
        </p:nvSpPr>
        <p:spPr>
          <a:xfrm>
            <a:off x="9586198" y="240480"/>
            <a:ext cx="2433680" cy="923330"/>
          </a:xfrm>
          <a:prstGeom prst="rect">
            <a:avLst/>
          </a:prstGeom>
          <a:noFill/>
        </p:spPr>
        <p:txBody>
          <a:bodyPr wrap="none" rtlCol="0">
            <a:spAutoFit/>
          </a:bodyPr>
          <a:lstStyle/>
          <a:p>
            <a:r>
              <a:rPr lang="en-GB" dirty="0" smtClean="0"/>
              <a:t>1. Russians ‘occupy’</a:t>
            </a:r>
          </a:p>
          <a:p>
            <a:r>
              <a:rPr lang="en-GB" dirty="0" smtClean="0"/>
              <a:t>Alaska …500 settlers</a:t>
            </a:r>
          </a:p>
          <a:p>
            <a:r>
              <a:rPr lang="en-GB" dirty="0" smtClean="0"/>
              <a:t>Only by 1850’s</a:t>
            </a:r>
            <a:endParaRPr lang="en-GB" dirty="0"/>
          </a:p>
        </p:txBody>
      </p:sp>
      <p:sp>
        <p:nvSpPr>
          <p:cNvPr id="23" name="Oval 22"/>
          <p:cNvSpPr/>
          <p:nvPr/>
        </p:nvSpPr>
        <p:spPr>
          <a:xfrm>
            <a:off x="1290381" y="5654214"/>
            <a:ext cx="593888" cy="62216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6" name="TextBox 5"/>
          <p:cNvSpPr txBox="1"/>
          <p:nvPr/>
        </p:nvSpPr>
        <p:spPr>
          <a:xfrm>
            <a:off x="4366182" y="1415592"/>
            <a:ext cx="3044857" cy="369332"/>
          </a:xfrm>
          <a:prstGeom prst="rect">
            <a:avLst/>
          </a:prstGeom>
          <a:solidFill>
            <a:schemeClr val="bg2">
              <a:lumMod val="75000"/>
            </a:schemeClr>
          </a:solidFill>
        </p:spPr>
        <p:txBody>
          <a:bodyPr wrap="square" rtlCol="0">
            <a:spAutoFit/>
          </a:bodyPr>
          <a:lstStyle/>
          <a:p>
            <a:pPr algn="ctr"/>
            <a:r>
              <a:rPr lang="en-GB" dirty="0" smtClean="0"/>
              <a:t>Border Agreed</a:t>
            </a:r>
            <a:endParaRPr lang="en-GB" dirty="0"/>
          </a:p>
        </p:txBody>
      </p:sp>
      <p:sp>
        <p:nvSpPr>
          <p:cNvPr id="24" name="Right Arrow 23"/>
          <p:cNvSpPr/>
          <p:nvPr/>
        </p:nvSpPr>
        <p:spPr>
          <a:xfrm rot="18411673">
            <a:off x="6552977" y="5726325"/>
            <a:ext cx="1170497" cy="27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5217458" y="5689944"/>
            <a:ext cx="1957893" cy="646331"/>
          </a:xfrm>
          <a:prstGeom prst="rect">
            <a:avLst/>
          </a:prstGeom>
          <a:solidFill>
            <a:schemeClr val="bg2">
              <a:lumMod val="75000"/>
            </a:schemeClr>
          </a:solidFill>
        </p:spPr>
        <p:txBody>
          <a:bodyPr wrap="square" rtlCol="0">
            <a:spAutoFit/>
          </a:bodyPr>
          <a:lstStyle/>
          <a:p>
            <a:pPr algn="ctr"/>
            <a:r>
              <a:rPr lang="en-GB" dirty="0" smtClean="0">
                <a:latin typeface="Arial" panose="020B0604020202020204" pitchFamily="34" charset="0"/>
                <a:cs typeface="Arial" panose="020B0604020202020204" pitchFamily="34" charset="0"/>
              </a:rPr>
              <a:t>Florida</a:t>
            </a:r>
            <a:endParaRPr lang="en-GB" dirty="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1819</a:t>
            </a:r>
            <a:endParaRPr lang="en-GB" dirty="0">
              <a:latin typeface="Arial" panose="020B0604020202020204" pitchFamily="34" charset="0"/>
              <a:cs typeface="Arial" panose="020B0604020202020204" pitchFamily="34" charset="0"/>
            </a:endParaRPr>
          </a:p>
        </p:txBody>
      </p:sp>
      <p:sp>
        <p:nvSpPr>
          <p:cNvPr id="20" name="TextBox 19"/>
          <p:cNvSpPr txBox="1"/>
          <p:nvPr/>
        </p:nvSpPr>
        <p:spPr>
          <a:xfrm>
            <a:off x="9569166" y="1400176"/>
            <a:ext cx="2622834" cy="646331"/>
          </a:xfrm>
          <a:prstGeom prst="rect">
            <a:avLst/>
          </a:prstGeom>
          <a:noFill/>
        </p:spPr>
        <p:txBody>
          <a:bodyPr wrap="none" rtlCol="0">
            <a:spAutoFit/>
          </a:bodyPr>
          <a:lstStyle/>
          <a:p>
            <a:r>
              <a:rPr lang="en-GB" dirty="0" smtClean="0"/>
              <a:t>2. Territories, part of </a:t>
            </a:r>
          </a:p>
          <a:p>
            <a:r>
              <a:rPr lang="en-GB" dirty="0" smtClean="0"/>
              <a:t>USA but not yet states</a:t>
            </a:r>
            <a:endParaRPr lang="en-GB" dirty="0"/>
          </a:p>
        </p:txBody>
      </p:sp>
      <p:sp>
        <p:nvSpPr>
          <p:cNvPr id="26" name="Oval 25"/>
          <p:cNvSpPr/>
          <p:nvPr/>
        </p:nvSpPr>
        <p:spPr>
          <a:xfrm>
            <a:off x="3254997" y="2262530"/>
            <a:ext cx="593888" cy="62216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a:t>
            </a:r>
            <a:endParaRPr lang="en-GB" dirty="0"/>
          </a:p>
        </p:txBody>
      </p:sp>
      <p:sp>
        <p:nvSpPr>
          <p:cNvPr id="27" name="Oval 26"/>
          <p:cNvSpPr/>
          <p:nvPr/>
        </p:nvSpPr>
        <p:spPr>
          <a:xfrm>
            <a:off x="5236197" y="5743918"/>
            <a:ext cx="593888" cy="62216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a:t>
            </a:r>
            <a:endParaRPr lang="en-GB" dirty="0"/>
          </a:p>
        </p:txBody>
      </p:sp>
      <p:sp>
        <p:nvSpPr>
          <p:cNvPr id="28" name="Oval 27"/>
          <p:cNvSpPr/>
          <p:nvPr/>
        </p:nvSpPr>
        <p:spPr>
          <a:xfrm>
            <a:off x="1235697" y="3372193"/>
            <a:ext cx="593888" cy="622169"/>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6</a:t>
            </a:r>
            <a:endParaRPr lang="en-GB" dirty="0"/>
          </a:p>
        </p:txBody>
      </p:sp>
    </p:spTree>
    <p:extLst>
      <p:ext uri="{BB962C8B-B14F-4D97-AF65-F5344CB8AC3E}">
        <p14:creationId xmlns:p14="http://schemas.microsoft.com/office/powerpoint/2010/main" val="27516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2" grpId="0" animBg="1"/>
      <p:bldP spid="13" grpId="0" animBg="1"/>
      <p:bldP spid="5" grpId="0" animBg="1"/>
      <p:bldP spid="15" grpId="0"/>
      <p:bldP spid="17" grpId="0"/>
      <p:bldP spid="18" grpId="0"/>
      <p:bldP spid="19" grpId="0"/>
      <p:bldP spid="16" grpId="0" animBg="1"/>
      <p:bldP spid="21" grpId="0" animBg="1"/>
      <p:bldP spid="22" grpId="0" animBg="1"/>
      <p:bldP spid="10" grpId="0"/>
      <p:bldP spid="23" grpId="0" animBg="1"/>
      <p:bldP spid="6" grpId="0" animBg="1"/>
      <p:bldP spid="24" grpId="0" animBg="1"/>
      <p:bldP spid="14" grpId="0" animBg="1"/>
      <p:bldP spid="20" grpId="0"/>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313" y="199904"/>
            <a:ext cx="8911687" cy="1280890"/>
          </a:xfrm>
        </p:spPr>
        <p:txBody>
          <a:bodyPr/>
          <a:lstStyle/>
          <a:p>
            <a:r>
              <a:rPr lang="en-GB" dirty="0" smtClean="0"/>
              <a:t>Manifest Destiny</a:t>
            </a:r>
            <a:endParaRPr lang="en-GB" dirty="0"/>
          </a:p>
        </p:txBody>
      </p:sp>
      <p:pic>
        <p:nvPicPr>
          <p:cNvPr id="4" name="Picture 3"/>
          <p:cNvPicPr>
            <a:picLocks noChangeAspect="1"/>
          </p:cNvPicPr>
          <p:nvPr/>
        </p:nvPicPr>
        <p:blipFill>
          <a:blip r:embed="rId2"/>
          <a:stretch>
            <a:fillRect/>
          </a:stretch>
        </p:blipFill>
        <p:spPr>
          <a:xfrm>
            <a:off x="261179" y="1451729"/>
            <a:ext cx="7064779" cy="5406271"/>
          </a:xfrm>
          <a:prstGeom prst="rect">
            <a:avLst/>
          </a:prstGeom>
        </p:spPr>
      </p:pic>
      <p:sp>
        <p:nvSpPr>
          <p:cNvPr id="5" name="TextBox 4"/>
          <p:cNvSpPr txBox="1"/>
          <p:nvPr/>
        </p:nvSpPr>
        <p:spPr>
          <a:xfrm>
            <a:off x="2508195" y="896988"/>
            <a:ext cx="3246402"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 John Ghast 1874</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292902" y="438586"/>
            <a:ext cx="4899098"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“Manifest” </a:t>
            </a:r>
            <a:r>
              <a:rPr lang="en-GB" sz="2400" dirty="0">
                <a:latin typeface="Arial" panose="020B0604020202020204" pitchFamily="34" charset="0"/>
                <a:cs typeface="Arial" panose="020B0604020202020204" pitchFamily="34" charset="0"/>
              </a:rPr>
              <a:t>---self evident</a:t>
            </a:r>
          </a:p>
          <a:p>
            <a:r>
              <a:rPr lang="en-GB" sz="2400" dirty="0" smtClean="0">
                <a:latin typeface="Arial" panose="020B0604020202020204" pitchFamily="34" charset="0"/>
                <a:cs typeface="Arial" panose="020B0604020202020204" pitchFamily="34" charset="0"/>
              </a:rPr>
              <a:t>“Destiny”…inevitable</a:t>
            </a:r>
            <a:r>
              <a:rPr lang="en-GB" sz="2400" dirty="0">
                <a:latin typeface="Arial" panose="020B0604020202020204" pitchFamily="34" charset="0"/>
                <a:cs typeface="Arial" panose="020B0604020202020204" pitchFamily="34" charset="0"/>
              </a:rPr>
              <a:t>, hand of God</a:t>
            </a:r>
          </a:p>
        </p:txBody>
      </p:sp>
      <p:sp>
        <p:nvSpPr>
          <p:cNvPr id="7" name="TextBox 6"/>
          <p:cNvSpPr txBox="1"/>
          <p:nvPr/>
        </p:nvSpPr>
        <p:spPr>
          <a:xfrm>
            <a:off x="7325957" y="1480942"/>
            <a:ext cx="5931050"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Origin: Puritan “House on a Hill” .</a:t>
            </a:r>
          </a:p>
          <a:p>
            <a:r>
              <a:rPr lang="en-GB" sz="2400" dirty="0" smtClean="0">
                <a:latin typeface="Arial" panose="020B0604020202020204" pitchFamily="34" charset="0"/>
                <a:cs typeface="Arial" panose="020B0604020202020204" pitchFamily="34" charset="0"/>
              </a:rPr>
              <a:t>Washington </a:t>
            </a:r>
            <a:r>
              <a:rPr lang="en-GB" sz="2400" dirty="0" err="1" smtClean="0">
                <a:latin typeface="Arial" panose="020B0604020202020204" pitchFamily="34" charset="0"/>
                <a:cs typeface="Arial" panose="020B0604020202020204" pitchFamily="34" charset="0"/>
              </a:rPr>
              <a:t>Jefferson”Hand</a:t>
            </a:r>
            <a:r>
              <a:rPr lang="en-GB" sz="2400" dirty="0" smtClean="0">
                <a:latin typeface="Arial" panose="020B0604020202020204" pitchFamily="34" charset="0"/>
                <a:cs typeface="Arial" panose="020B0604020202020204" pitchFamily="34" charset="0"/>
              </a:rPr>
              <a:t> of Providence”, Jackson:  Destiny</a:t>
            </a:r>
          </a:p>
          <a:p>
            <a:r>
              <a:rPr lang="en-GB" sz="2400" dirty="0" smtClean="0">
                <a:latin typeface="Arial" panose="020B0604020202020204" pitchFamily="34" charset="0"/>
                <a:cs typeface="Arial" panose="020B0604020202020204" pitchFamily="34" charset="0"/>
              </a:rPr>
              <a:t>Of American White Men </a:t>
            </a:r>
          </a:p>
        </p:txBody>
      </p:sp>
      <p:sp>
        <p:nvSpPr>
          <p:cNvPr id="8" name="TextBox 7"/>
          <p:cNvSpPr txBox="1"/>
          <p:nvPr/>
        </p:nvSpPr>
        <p:spPr>
          <a:xfrm>
            <a:off x="7342459" y="3251709"/>
            <a:ext cx="6165129" cy="2308324"/>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Manifest Destiny…..1845 version</a:t>
            </a:r>
          </a:p>
          <a:p>
            <a:pPr marL="457200" indent="-457200">
              <a:buAutoNum type="arabicParenBoth"/>
            </a:pPr>
            <a:r>
              <a:rPr lang="en-GB" sz="2400" dirty="0" smtClean="0">
                <a:latin typeface="Arial" panose="020B0604020202020204" pitchFamily="34" charset="0"/>
                <a:cs typeface="Arial" panose="020B0604020202020204" pitchFamily="34" charset="0"/>
              </a:rPr>
              <a:t>The superiority of the White Race </a:t>
            </a:r>
          </a:p>
          <a:p>
            <a:r>
              <a:rPr lang="en-GB" sz="2400" dirty="0" smtClean="0">
                <a:latin typeface="Arial" panose="020B0604020202020204" pitchFamily="34" charset="0"/>
                <a:cs typeface="Arial" panose="020B0604020202020204" pitchFamily="34" charset="0"/>
              </a:rPr>
              <a:t>and its Institutions (2) Western North</a:t>
            </a:r>
          </a:p>
          <a:p>
            <a:r>
              <a:rPr lang="en-GB" sz="2400" dirty="0" smtClean="0">
                <a:latin typeface="Arial" panose="020B0604020202020204" pitchFamily="34" charset="0"/>
                <a:cs typeface="Arial" panose="020B0604020202020204" pitchFamily="34" charset="0"/>
              </a:rPr>
              <a:t>America to be made like East </a:t>
            </a:r>
          </a:p>
          <a:p>
            <a:r>
              <a:rPr lang="en-GB" sz="2400" dirty="0" smtClean="0">
                <a:latin typeface="Arial" panose="020B0604020202020204" pitchFamily="34" charset="0"/>
                <a:cs typeface="Arial" panose="020B0604020202020204" pitchFamily="34" charset="0"/>
              </a:rPr>
              <a:t>(3) Americans have a duty to God</a:t>
            </a:r>
          </a:p>
          <a:p>
            <a:r>
              <a:rPr lang="en-GB" sz="2400" dirty="0" smtClean="0">
                <a:latin typeface="Arial" panose="020B0604020202020204" pitchFamily="34" charset="0"/>
                <a:cs typeface="Arial" panose="020B0604020202020204" pitchFamily="34" charset="0"/>
              </a:rPr>
              <a:t>to make use of his bounty</a:t>
            </a:r>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7444124" y="5855553"/>
            <a:ext cx="4341253"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“Whigs” oppose. What matters</a:t>
            </a:r>
          </a:p>
          <a:p>
            <a:r>
              <a:rPr lang="en-GB" sz="2400" dirty="0" smtClean="0">
                <a:latin typeface="Arial" panose="020B0604020202020204" pitchFamily="34" charset="0"/>
                <a:cs typeface="Arial" panose="020B0604020202020204" pitchFamily="34" charset="0"/>
              </a:rPr>
              <a:t>is work and money</a:t>
            </a:r>
            <a:endParaRPr lang="en-GB" sz="2400" dirty="0">
              <a:latin typeface="Arial" panose="020B0604020202020204" pitchFamily="34" charset="0"/>
              <a:cs typeface="Arial" panose="020B0604020202020204" pitchFamily="34" charset="0"/>
            </a:endParaRPr>
          </a:p>
        </p:txBody>
      </p:sp>
      <p:sp>
        <p:nvSpPr>
          <p:cNvPr id="10" name="Down Arrow 9"/>
          <p:cNvSpPr/>
          <p:nvPr/>
        </p:nvSpPr>
        <p:spPr>
          <a:xfrm rot="17630475">
            <a:off x="2398956" y="2183804"/>
            <a:ext cx="376518" cy="9359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Down Arrow 10"/>
          <p:cNvSpPr/>
          <p:nvPr/>
        </p:nvSpPr>
        <p:spPr>
          <a:xfrm>
            <a:off x="865229" y="3489182"/>
            <a:ext cx="376518" cy="965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1355464" y="1721223"/>
            <a:ext cx="1446230" cy="646331"/>
          </a:xfrm>
          <a:prstGeom prst="rect">
            <a:avLst/>
          </a:prstGeom>
          <a:solidFill>
            <a:schemeClr val="bg1"/>
          </a:solidFill>
        </p:spPr>
        <p:txBody>
          <a:bodyPr wrap="none" rtlCol="0">
            <a:spAutoFit/>
          </a:bodyPr>
          <a:lstStyle/>
          <a:p>
            <a:r>
              <a:rPr lang="en-GB" dirty="0" smtClean="0"/>
              <a:t>Book of </a:t>
            </a:r>
          </a:p>
          <a:p>
            <a:r>
              <a:rPr lang="en-GB" dirty="0" smtClean="0"/>
              <a:t>knowledge</a:t>
            </a:r>
            <a:endParaRPr lang="en-GB" dirty="0"/>
          </a:p>
        </p:txBody>
      </p:sp>
      <p:sp>
        <p:nvSpPr>
          <p:cNvPr id="13" name="TextBox 12"/>
          <p:cNvSpPr txBox="1"/>
          <p:nvPr/>
        </p:nvSpPr>
        <p:spPr>
          <a:xfrm>
            <a:off x="453614" y="2798781"/>
            <a:ext cx="1367682" cy="646331"/>
          </a:xfrm>
          <a:prstGeom prst="rect">
            <a:avLst/>
          </a:prstGeom>
          <a:solidFill>
            <a:schemeClr val="bg1"/>
          </a:solidFill>
        </p:spPr>
        <p:txBody>
          <a:bodyPr wrap="none" rtlCol="0">
            <a:spAutoFit/>
          </a:bodyPr>
          <a:lstStyle/>
          <a:p>
            <a:r>
              <a:rPr lang="en-GB" dirty="0" smtClean="0"/>
              <a:t>No room </a:t>
            </a:r>
          </a:p>
          <a:p>
            <a:r>
              <a:rPr lang="en-GB" dirty="0" smtClean="0"/>
              <a:t>For Indians</a:t>
            </a:r>
            <a:endParaRPr lang="en-GB" dirty="0"/>
          </a:p>
        </p:txBody>
      </p:sp>
    </p:spTree>
    <p:extLst>
      <p:ext uri="{BB962C8B-B14F-4D97-AF65-F5344CB8AC3E}">
        <p14:creationId xmlns:p14="http://schemas.microsoft.com/office/powerpoint/2010/main" val="36538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765" y="941384"/>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1854405" y="3041064"/>
            <a:ext cx="8915399" cy="1126283"/>
          </a:xfrm>
        </p:spPr>
        <p:txBody>
          <a:bodyPr>
            <a:normAutofit lnSpcReduction="10000"/>
          </a:bodyPr>
          <a:lstStyle/>
          <a:p>
            <a:pPr algn="ctr"/>
            <a:r>
              <a:rPr lang="en-GB" sz="3200" dirty="0" smtClean="0">
                <a:latin typeface="Arial" panose="020B0604020202020204" pitchFamily="34" charset="0"/>
                <a:cs typeface="Arial" panose="020B0604020202020204" pitchFamily="34" charset="0"/>
              </a:rPr>
              <a:t>Talk 14: A Continental Superpower created</a:t>
            </a:r>
          </a:p>
          <a:p>
            <a:pPr algn="ctr"/>
            <a:r>
              <a:rPr lang="en-GB" sz="3200" dirty="0" smtClean="0">
                <a:latin typeface="Arial" panose="020B0604020202020204" pitchFamily="34" charset="0"/>
                <a:cs typeface="Arial" panose="020B0604020202020204" pitchFamily="34" charset="0"/>
              </a:rPr>
              <a:t>(1836-1850)</a:t>
            </a:r>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218" y="275318"/>
            <a:ext cx="8911687" cy="1280890"/>
          </a:xfrm>
        </p:spPr>
        <p:txBody>
          <a:bodyPr/>
          <a:lstStyle/>
          <a:p>
            <a:r>
              <a:rPr lang="en-GB" dirty="0" smtClean="0"/>
              <a:t>Manifest Destiny implications</a:t>
            </a:r>
            <a:endParaRPr lang="en-GB" dirty="0"/>
          </a:p>
        </p:txBody>
      </p:sp>
      <p:pic>
        <p:nvPicPr>
          <p:cNvPr id="1026" name="Picture 2" descr="https://upload.wikimedia.org/wikipedia/commons/thumb/c/c3/John_O%27Sullivan.jpg/220px-John_O%27Sulliv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11" y="2022436"/>
            <a:ext cx="4261248" cy="48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2388" y="1504740"/>
            <a:ext cx="3765774"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John Sullivan (1813-1895</a:t>
            </a:r>
            <a:r>
              <a:rPr lang="en-GB" dirty="0" smtClean="0"/>
              <a:t>)</a:t>
            </a:r>
            <a:endParaRPr lang="en-GB" dirty="0"/>
          </a:p>
        </p:txBody>
      </p:sp>
      <p:sp>
        <p:nvSpPr>
          <p:cNvPr id="6" name="Content Placeholder 2"/>
          <p:cNvSpPr txBox="1">
            <a:spLocks/>
          </p:cNvSpPr>
          <p:nvPr/>
        </p:nvSpPr>
        <p:spPr>
          <a:xfrm>
            <a:off x="5159807" y="1157149"/>
            <a:ext cx="6713474" cy="154128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smtClean="0"/>
              <a:t>“</a:t>
            </a:r>
            <a:r>
              <a:rPr lang="en-GB" sz="2400" dirty="0" smtClean="0">
                <a:latin typeface="Arial" panose="020B0604020202020204" pitchFamily="34" charset="0"/>
                <a:cs typeface="Arial" panose="020B0604020202020204" pitchFamily="34" charset="0"/>
              </a:rPr>
              <a:t>And </a:t>
            </a:r>
            <a:r>
              <a:rPr lang="en-GB" sz="2400" dirty="0">
                <a:latin typeface="Arial" panose="020B0604020202020204" pitchFamily="34" charset="0"/>
                <a:cs typeface="Arial" panose="020B0604020202020204" pitchFamily="34" charset="0"/>
              </a:rPr>
              <a:t>that claim is by the right of our manifest destiny to overspread and to possess the whole of the continent which Providence has given us for the development of the great experiment of liberty and federated self-government entrusted to us</a:t>
            </a:r>
            <a:r>
              <a:rPr lang="en-GB" sz="2400" dirty="0" smtClean="0">
                <a:latin typeface="Arial" panose="020B0604020202020204" pitchFamily="34" charset="0"/>
                <a:cs typeface="Arial" panose="020B0604020202020204" pitchFamily="34" charset="0"/>
              </a:rPr>
              <a:t>.</a:t>
            </a:r>
            <a:r>
              <a:rPr lang="en-GB" sz="2400" baseline="30000" dirty="0" smtClean="0">
                <a:latin typeface="Arial" panose="020B0604020202020204" pitchFamily="34" charset="0"/>
                <a:cs typeface="Arial" panose="020B0604020202020204" pitchFamily="34" charset="0"/>
                <a:hlinkClick r:id="rId3"/>
              </a:rPr>
              <a:t>[</a:t>
            </a:r>
            <a:endParaRPr lang="en-GB" sz="2400"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5155112" y="3451838"/>
            <a:ext cx="6796744" cy="1238495"/>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3100" dirty="0" smtClean="0">
                <a:latin typeface="Arial" panose="020B0604020202020204" pitchFamily="34" charset="0"/>
                <a:cs typeface="Arial" panose="020B0604020202020204" pitchFamily="34" charset="0"/>
              </a:rPr>
              <a:t>North:  Expansion to support economic growth across Continent.. provide opportunity to start new life and make room for Irish and German immigration</a:t>
            </a:r>
            <a:endParaRPr lang="en-GB" sz="3100" dirty="0">
              <a:latin typeface="Arial" panose="020B0604020202020204" pitchFamily="34" charset="0"/>
              <a:cs typeface="Arial" panose="020B0604020202020204" pitchFamily="34" charset="0"/>
            </a:endParaRPr>
          </a:p>
          <a:p>
            <a:pPr marL="0" indent="0">
              <a:buNone/>
            </a:pPr>
            <a:endParaRPr lang="en-GB" dirty="0"/>
          </a:p>
        </p:txBody>
      </p:sp>
      <p:sp>
        <p:nvSpPr>
          <p:cNvPr id="8" name="Content Placeholder 2"/>
          <p:cNvSpPr txBox="1">
            <a:spLocks/>
          </p:cNvSpPr>
          <p:nvPr/>
        </p:nvSpPr>
        <p:spPr>
          <a:xfrm>
            <a:off x="5176869" y="4821569"/>
            <a:ext cx="6796744" cy="100081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en-GB" sz="2400" dirty="0">
                <a:solidFill>
                  <a:schemeClr val="tx1"/>
                </a:solidFill>
                <a:latin typeface="Arial" panose="020B0604020202020204" pitchFamily="34" charset="0"/>
                <a:cs typeface="Arial" panose="020B0604020202020204" pitchFamily="34" charset="0"/>
              </a:rPr>
              <a:t>South:   Expand slavery across North American Continent (Canada, all of Mexico)….(and some) : Cuba and Central America…even Latin America</a:t>
            </a:r>
          </a:p>
          <a:p>
            <a:pPr marL="0" indent="0">
              <a:buNone/>
            </a:pPr>
            <a:endParaRPr lang="en-GB" dirty="0" smtClean="0"/>
          </a:p>
          <a:p>
            <a:pPr marL="0" indent="0">
              <a:buNone/>
            </a:pPr>
            <a:endParaRPr lang="en-GB" dirty="0"/>
          </a:p>
          <a:p>
            <a:pPr marL="0" indent="0">
              <a:buNone/>
            </a:pPr>
            <a:endParaRPr lang="en-GB" dirty="0"/>
          </a:p>
        </p:txBody>
      </p:sp>
      <p:sp>
        <p:nvSpPr>
          <p:cNvPr id="5" name="TextBox 4"/>
          <p:cNvSpPr txBox="1"/>
          <p:nvPr/>
        </p:nvSpPr>
        <p:spPr>
          <a:xfrm>
            <a:off x="5086258" y="2776692"/>
            <a:ext cx="377763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Two Competing ‘destinies</a:t>
            </a:r>
            <a:r>
              <a:rPr lang="en-GB" dirty="0" smtClean="0"/>
              <a:t>’</a:t>
            </a:r>
            <a:endParaRPr lang="en-GB" dirty="0"/>
          </a:p>
        </p:txBody>
      </p:sp>
      <p:sp>
        <p:nvSpPr>
          <p:cNvPr id="9" name="TextBox 8"/>
          <p:cNvSpPr txBox="1"/>
          <p:nvPr/>
        </p:nvSpPr>
        <p:spPr>
          <a:xfrm>
            <a:off x="3525625" y="6645897"/>
            <a:ext cx="184731" cy="369332"/>
          </a:xfrm>
          <a:prstGeom prst="rect">
            <a:avLst/>
          </a:prstGeom>
          <a:noFill/>
        </p:spPr>
        <p:txBody>
          <a:bodyPr wrap="none" rtlCol="0">
            <a:spAutoFit/>
          </a:bodyPr>
          <a:lstStyle/>
          <a:p>
            <a:endParaRPr lang="en-GB" dirty="0"/>
          </a:p>
        </p:txBody>
      </p:sp>
      <p:sp>
        <p:nvSpPr>
          <p:cNvPr id="10" name="TextBox 9"/>
          <p:cNvSpPr txBox="1"/>
          <p:nvPr/>
        </p:nvSpPr>
        <p:spPr>
          <a:xfrm>
            <a:off x="5400340" y="5825890"/>
            <a:ext cx="5593976" cy="830997"/>
          </a:xfrm>
          <a:prstGeom prst="rect">
            <a:avLst/>
          </a:prstGeom>
          <a:solidFill>
            <a:schemeClr val="bg1"/>
          </a:solidFill>
        </p:spPr>
        <p:txBody>
          <a:bodyPr wrap="square" rtlCol="0">
            <a:spAutoFit/>
          </a:bodyPr>
          <a:lstStyle/>
          <a:p>
            <a:pPr algn="ctr"/>
            <a:r>
              <a:rPr lang="en-GB" sz="2400" dirty="0">
                <a:solidFill>
                  <a:schemeClr val="tx1">
                    <a:lumMod val="75000"/>
                    <a:lumOff val="25000"/>
                  </a:schemeClr>
                </a:solidFill>
                <a:latin typeface="Arial" panose="020B0604020202020204" pitchFamily="34" charset="0"/>
                <a:cs typeface="Arial" panose="020B0604020202020204" pitchFamily="34" charset="0"/>
              </a:rPr>
              <a:t>Election of 1844 </a:t>
            </a:r>
            <a:r>
              <a:rPr lang="en-GB" sz="2400" dirty="0" smtClean="0">
                <a:solidFill>
                  <a:schemeClr val="tx1">
                    <a:lumMod val="75000"/>
                    <a:lumOff val="25000"/>
                  </a:schemeClr>
                </a:solidFill>
                <a:latin typeface="Arial" panose="020B0604020202020204" pitchFamily="34" charset="0"/>
                <a:cs typeface="Arial" panose="020B0604020202020204" pitchFamily="34" charset="0"/>
              </a:rPr>
              <a:t>about Manifest Destiny</a:t>
            </a:r>
          </a:p>
          <a:p>
            <a:pPr algn="ctr"/>
            <a:r>
              <a:rPr lang="en-GB" sz="2400" dirty="0" smtClean="0">
                <a:solidFill>
                  <a:schemeClr val="tx1">
                    <a:lumMod val="75000"/>
                    <a:lumOff val="25000"/>
                  </a:schemeClr>
                </a:solidFill>
                <a:latin typeface="Arial" panose="020B0604020202020204" pitchFamily="34" charset="0"/>
                <a:cs typeface="Arial" panose="020B0604020202020204" pitchFamily="34" charset="0"/>
              </a:rPr>
              <a:t>And what it means…. </a:t>
            </a:r>
            <a:endParaRPr lang="en-GB" sz="2400" dirty="0"/>
          </a:p>
        </p:txBody>
      </p:sp>
    </p:spTree>
    <p:extLst>
      <p:ext uri="{BB962C8B-B14F-4D97-AF65-F5344CB8AC3E}">
        <p14:creationId xmlns:p14="http://schemas.microsoft.com/office/powerpoint/2010/main" val="111050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5"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610" y="205469"/>
            <a:ext cx="8911687" cy="1280890"/>
          </a:xfrm>
        </p:spPr>
        <p:txBody>
          <a:bodyPr/>
          <a:lstStyle/>
          <a:p>
            <a:r>
              <a:rPr lang="en-GB" dirty="0" smtClean="0"/>
              <a:t>		1844 Election : The prequel</a:t>
            </a:r>
            <a:endParaRPr lang="en-GB" dirty="0"/>
          </a:p>
        </p:txBody>
      </p:sp>
      <p:sp>
        <p:nvSpPr>
          <p:cNvPr id="3" name="Content Placeholder 2"/>
          <p:cNvSpPr>
            <a:spLocks noGrp="1"/>
          </p:cNvSpPr>
          <p:nvPr>
            <p:ph idx="1"/>
          </p:nvPr>
        </p:nvSpPr>
        <p:spPr>
          <a:xfrm>
            <a:off x="675299" y="1646680"/>
            <a:ext cx="12338892" cy="4054205"/>
          </a:xfrm>
        </p:spPr>
        <p:txBody>
          <a:bodyPr>
            <a:normAutofit fontScale="25000" lnSpcReduction="20000"/>
          </a:bodyPr>
          <a:lstStyle/>
          <a:p>
            <a:pPr lvl="1"/>
            <a:r>
              <a:rPr lang="en-GB" sz="11200" dirty="0" smtClean="0">
                <a:latin typeface="Arial" panose="020B0604020202020204" pitchFamily="34" charset="0"/>
                <a:cs typeface="Arial" panose="020B0604020202020204" pitchFamily="34" charset="0"/>
              </a:rPr>
              <a:t>Texas </a:t>
            </a:r>
            <a:r>
              <a:rPr lang="en-GB" sz="11200" dirty="0">
                <a:latin typeface="Arial" panose="020B0604020202020204" pitchFamily="34" charset="0"/>
                <a:cs typeface="Arial" panose="020B0604020202020204" pitchFamily="34" charset="0"/>
              </a:rPr>
              <a:t>approaching bankruptcy due to ‘</a:t>
            </a:r>
            <a:r>
              <a:rPr lang="en-GB" sz="11200" dirty="0" smtClean="0">
                <a:latin typeface="Arial" panose="020B0604020202020204" pitchFamily="34" charset="0"/>
                <a:cs typeface="Arial" panose="020B0604020202020204" pitchFamily="34" charset="0"/>
              </a:rPr>
              <a:t>war</a:t>
            </a:r>
            <a:r>
              <a:rPr lang="en-GB" sz="11200" dirty="0">
                <a:latin typeface="Arial" panose="020B0604020202020204" pitchFamily="34" charset="0"/>
                <a:cs typeface="Arial" panose="020B0604020202020204" pitchFamily="34" charset="0"/>
              </a:rPr>
              <a:t>s</a:t>
            </a:r>
            <a:r>
              <a:rPr lang="en-GB" sz="11200" dirty="0" smtClean="0">
                <a:latin typeface="Arial" panose="020B0604020202020204" pitchFamily="34" charset="0"/>
                <a:cs typeface="Arial" panose="020B0604020202020204" pitchFamily="34" charset="0"/>
              </a:rPr>
              <a:t> with Mexico</a:t>
            </a:r>
          </a:p>
          <a:p>
            <a:pPr lvl="2"/>
            <a:r>
              <a:rPr lang="en-GB" sz="11200" dirty="0" smtClean="0">
                <a:latin typeface="Arial" panose="020B0604020202020204" pitchFamily="34" charset="0"/>
                <a:cs typeface="Arial" panose="020B0604020202020204" pitchFamily="34" charset="0"/>
              </a:rPr>
              <a:t>.</a:t>
            </a:r>
            <a:r>
              <a:rPr lang="en-GB" sz="11200" dirty="0">
                <a:latin typeface="Arial" panose="020B0604020202020204" pitchFamily="34" charset="0"/>
                <a:cs typeface="Arial" panose="020B0604020202020204" pitchFamily="34" charset="0"/>
              </a:rPr>
              <a:t>Sam Houston President </a:t>
            </a:r>
            <a:r>
              <a:rPr lang="en-GB" sz="11200" dirty="0" smtClean="0">
                <a:latin typeface="Arial" panose="020B0604020202020204" pitchFamily="34" charset="0"/>
                <a:cs typeface="Arial" panose="020B0604020202020204" pitchFamily="34" charset="0"/>
              </a:rPr>
              <a:t>wants annexation</a:t>
            </a:r>
          </a:p>
          <a:p>
            <a:pPr lvl="1"/>
            <a:endParaRPr lang="en-GB" sz="11200" dirty="0">
              <a:latin typeface="Arial" panose="020B0604020202020204" pitchFamily="34" charset="0"/>
              <a:cs typeface="Arial" panose="020B0604020202020204" pitchFamily="34" charset="0"/>
            </a:endParaRPr>
          </a:p>
          <a:p>
            <a:pPr lvl="1"/>
            <a:r>
              <a:rPr lang="en-GB" sz="11200" dirty="0">
                <a:latin typeface="Arial" panose="020B0604020202020204" pitchFamily="34" charset="0"/>
                <a:cs typeface="Arial" panose="020B0604020202020204" pitchFamily="34" charset="0"/>
              </a:rPr>
              <a:t>Tyler </a:t>
            </a:r>
            <a:r>
              <a:rPr lang="en-GB" sz="11200" dirty="0" smtClean="0">
                <a:latin typeface="Arial" panose="020B0604020202020204" pitchFamily="34" charset="0"/>
                <a:cs typeface="Arial" panose="020B0604020202020204" pitchFamily="34" charset="0"/>
              </a:rPr>
              <a:t>presents </a:t>
            </a:r>
            <a:r>
              <a:rPr lang="en-GB" sz="11200" dirty="0">
                <a:latin typeface="Arial" panose="020B0604020202020204" pitchFamily="34" charset="0"/>
                <a:cs typeface="Arial" panose="020B0604020202020204" pitchFamily="34" charset="0"/>
              </a:rPr>
              <a:t>bill to Annex </a:t>
            </a:r>
            <a:r>
              <a:rPr lang="en-GB" sz="11200" dirty="0" smtClean="0">
                <a:latin typeface="Arial" panose="020B0604020202020204" pitchFamily="34" charset="0"/>
                <a:cs typeface="Arial" panose="020B0604020202020204" pitchFamily="34" charset="0"/>
              </a:rPr>
              <a:t>Texas as a ‘slave state’</a:t>
            </a:r>
          </a:p>
          <a:p>
            <a:pPr lvl="1"/>
            <a:endParaRPr lang="en-GB" sz="11200" dirty="0" smtClean="0">
              <a:latin typeface="Arial" panose="020B0604020202020204" pitchFamily="34" charset="0"/>
              <a:cs typeface="Arial" panose="020B0604020202020204" pitchFamily="34" charset="0"/>
            </a:endParaRPr>
          </a:p>
          <a:p>
            <a:pPr lvl="1"/>
            <a:r>
              <a:rPr lang="en-GB" sz="11200" dirty="0" smtClean="0">
                <a:latin typeface="Arial" panose="020B0604020202020204" pitchFamily="34" charset="0"/>
                <a:cs typeface="Arial" panose="020B0604020202020204" pitchFamily="34" charset="0"/>
              </a:rPr>
              <a:t>Whig controlled Senate rejects treaty as Henry Clay claims</a:t>
            </a:r>
          </a:p>
          <a:p>
            <a:pPr marL="457200" lvl="1" indent="0">
              <a:buNone/>
            </a:pPr>
            <a:r>
              <a:rPr lang="en-GB" sz="11200" dirty="0" smtClean="0">
                <a:latin typeface="Arial" panose="020B0604020202020204" pitchFamily="34" charset="0"/>
                <a:cs typeface="Arial" panose="020B0604020202020204" pitchFamily="34" charset="0"/>
              </a:rPr>
              <a:t>  Democrats trying to extend power of Slave States</a:t>
            </a:r>
          </a:p>
          <a:p>
            <a:pPr marL="457200" lvl="1" indent="0">
              <a:buNone/>
            </a:pPr>
            <a:endParaRPr lang="en-GB" sz="11200" dirty="0">
              <a:latin typeface="Arial" panose="020B0604020202020204" pitchFamily="34" charset="0"/>
              <a:cs typeface="Arial" panose="020B0604020202020204" pitchFamily="34" charset="0"/>
            </a:endParaRPr>
          </a:p>
          <a:p>
            <a:pPr lvl="1"/>
            <a:r>
              <a:rPr lang="en-GB" sz="11200" dirty="0" smtClean="0">
                <a:latin typeface="Arial" panose="020B0604020202020204" pitchFamily="34" charset="0"/>
                <a:cs typeface="Arial" panose="020B0604020202020204" pitchFamily="34" charset="0"/>
              </a:rPr>
              <a:t>Tyler tries to re join Democrats…but dumped. Jackson (in retirement)</a:t>
            </a:r>
          </a:p>
          <a:p>
            <a:pPr marL="457200" lvl="1" indent="0">
              <a:buNone/>
            </a:pPr>
            <a:r>
              <a:rPr lang="en-GB" sz="11200" dirty="0" smtClean="0">
                <a:latin typeface="Arial" panose="020B0604020202020204" pitchFamily="34" charset="0"/>
                <a:cs typeface="Arial" panose="020B0604020202020204" pitchFamily="34" charset="0"/>
              </a:rPr>
              <a:t>Consider Tyler ‘soft’ …supports radical expansionist James Polk </a:t>
            </a:r>
            <a:endParaRPr lang="en-GB" sz="11200" dirty="0">
              <a:latin typeface="Arial" panose="020B0604020202020204" pitchFamily="34" charset="0"/>
              <a:cs typeface="Arial" panose="020B0604020202020204" pitchFamily="34" charset="0"/>
            </a:endParaRPr>
          </a:p>
          <a:p>
            <a:pPr marL="457200" lvl="1" indent="0">
              <a:buNone/>
            </a:pPr>
            <a:r>
              <a:rPr lang="en-GB" sz="11200" dirty="0">
                <a:latin typeface="Arial" panose="020B0604020202020204" pitchFamily="34" charset="0"/>
                <a:cs typeface="Arial" panose="020B0604020202020204" pitchFamily="34" charset="0"/>
              </a:rPr>
              <a:t>  </a:t>
            </a:r>
          </a:p>
          <a:p>
            <a:pPr marL="457200" lvl="1" indent="0">
              <a:buNone/>
            </a:pPr>
            <a:endParaRPr lang="en-GB" sz="11200" dirty="0">
              <a:latin typeface="Arial" panose="020B0604020202020204" pitchFamily="34" charset="0"/>
              <a:cs typeface="Arial" panose="020B0604020202020204" pitchFamily="34" charset="0"/>
            </a:endParaRPr>
          </a:p>
          <a:p>
            <a:pPr marL="457200" lvl="1" indent="0">
              <a:buNone/>
            </a:pPr>
            <a:endParaRPr lang="en-GB" sz="11200" dirty="0" smtClean="0">
              <a:latin typeface="Arial" panose="020B0604020202020204" pitchFamily="34" charset="0"/>
              <a:cs typeface="Arial" panose="020B0604020202020204" pitchFamily="34" charset="0"/>
            </a:endParaRPr>
          </a:p>
          <a:p>
            <a:pPr marL="914400" lvl="2" indent="0">
              <a:buNone/>
            </a:pPr>
            <a:endParaRPr lang="en-GB" sz="11200" dirty="0">
              <a:latin typeface="Arial" panose="020B0604020202020204" pitchFamily="34" charset="0"/>
              <a:cs typeface="Arial" panose="020B0604020202020204" pitchFamily="34" charset="0"/>
            </a:endParaRPr>
          </a:p>
          <a:p>
            <a:pPr marL="914400" lvl="2" indent="0">
              <a:buNone/>
            </a:pPr>
            <a:endParaRPr lang="en-GB" sz="7200" dirty="0" smtClean="0">
              <a:latin typeface="Arial" panose="020B0604020202020204" pitchFamily="34" charset="0"/>
              <a:cs typeface="Arial" panose="020B0604020202020204" pitchFamily="34" charset="0"/>
            </a:endParaRPr>
          </a:p>
          <a:p>
            <a:pPr marL="914400" lvl="2" indent="0">
              <a:buNone/>
            </a:pPr>
            <a:endParaRPr lang="en-GB" sz="7200" dirty="0">
              <a:latin typeface="Arial" panose="020B0604020202020204" pitchFamily="34" charset="0"/>
              <a:cs typeface="Arial" panose="020B0604020202020204" pitchFamily="34" charset="0"/>
            </a:endParaRPr>
          </a:p>
          <a:p>
            <a:pPr marL="914400" lvl="2" indent="0">
              <a:buNone/>
            </a:pPr>
            <a:endParaRPr lang="en-GB" sz="2600" dirty="0" smtClean="0">
              <a:latin typeface="Arial" panose="020B0604020202020204" pitchFamily="34" charset="0"/>
              <a:cs typeface="Arial" panose="020B0604020202020204" pitchFamily="34" charset="0"/>
            </a:endParaRPr>
          </a:p>
          <a:p>
            <a:pPr marL="457200" lvl="1" indent="0">
              <a:buNone/>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66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252" y="3109126"/>
            <a:ext cx="8911687" cy="1280890"/>
          </a:xfrm>
        </p:spPr>
        <p:txBody>
          <a:bodyPr/>
          <a:lstStyle/>
          <a:p>
            <a:pPr algn="ctr"/>
            <a:r>
              <a:rPr lang="en-GB" dirty="0" smtClean="0"/>
              <a:t>Election of 1844</a:t>
            </a:r>
            <a:endParaRPr lang="en-GB" dirty="0"/>
          </a:p>
        </p:txBody>
      </p:sp>
    </p:spTree>
    <p:extLst>
      <p:ext uri="{BB962C8B-B14F-4D97-AF65-F5344CB8AC3E}">
        <p14:creationId xmlns:p14="http://schemas.microsoft.com/office/powerpoint/2010/main" val="639078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323" y="0"/>
            <a:ext cx="8911687" cy="1280890"/>
          </a:xfrm>
        </p:spPr>
        <p:txBody>
          <a:bodyPr/>
          <a:lstStyle/>
          <a:p>
            <a:pPr algn="ctr"/>
            <a:r>
              <a:rPr lang="en-GB" dirty="0" smtClean="0"/>
              <a:t>The Candidates and campaign</a:t>
            </a:r>
            <a:endParaRPr lang="en-GB" dirty="0"/>
          </a:p>
        </p:txBody>
      </p:sp>
      <p:sp>
        <p:nvSpPr>
          <p:cNvPr id="4" name="Content Placeholder 2"/>
          <p:cNvSpPr txBox="1">
            <a:spLocks/>
          </p:cNvSpPr>
          <p:nvPr/>
        </p:nvSpPr>
        <p:spPr>
          <a:xfrm>
            <a:off x="661013" y="1151718"/>
            <a:ext cx="11530987" cy="24677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lvl="1" indent="0">
              <a:buNone/>
            </a:pPr>
            <a:r>
              <a:rPr lang="en-GB" sz="2800" dirty="0" smtClean="0">
                <a:latin typeface="Arial" panose="020B0604020202020204" pitchFamily="34" charset="0"/>
                <a:cs typeface="Arial" panose="020B0604020202020204" pitchFamily="34" charset="0"/>
              </a:rPr>
              <a:t>Whigs Henry Clay: Secure wealth through industry</a:t>
            </a:r>
          </a:p>
          <a:p>
            <a:pPr lvl="2"/>
            <a:r>
              <a:rPr lang="en-GB" sz="2800" dirty="0" smtClean="0">
                <a:latin typeface="Arial" panose="020B0604020202020204" pitchFamily="34" charset="0"/>
                <a:cs typeface="Arial" panose="020B0604020202020204" pitchFamily="34" charset="0"/>
              </a:rPr>
              <a:t>Bring back high tariffs, improvements, restrict slavery, bring back the Central Bank, protect Indians, restrict immigration</a:t>
            </a:r>
            <a:endParaRPr lang="en-GB" sz="2800" dirty="0">
              <a:latin typeface="Arial" panose="020B0604020202020204" pitchFamily="34" charset="0"/>
              <a:cs typeface="Arial" panose="020B0604020202020204" pitchFamily="34" charset="0"/>
            </a:endParaRPr>
          </a:p>
          <a:p>
            <a:pPr lvl="2"/>
            <a:r>
              <a:rPr lang="en-GB" sz="2800" dirty="0" smtClean="0">
                <a:latin typeface="Arial" panose="020B0604020202020204" pitchFamily="34" charset="0"/>
                <a:cs typeface="Arial" panose="020B0604020202020204" pitchFamily="34" charset="0"/>
              </a:rPr>
              <a:t>Democrats: uneducated, ‘common’ slave owners</a:t>
            </a:r>
            <a:endParaRPr lang="en-GB" sz="2800"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661013" y="3599256"/>
            <a:ext cx="11530987" cy="310275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lvl="1" indent="0">
              <a:buNone/>
            </a:pPr>
            <a:r>
              <a:rPr lang="en-GB" sz="2800" dirty="0" smtClean="0">
                <a:latin typeface="Arial" panose="020B0604020202020204" pitchFamily="34" charset="0"/>
                <a:cs typeface="Arial" panose="020B0604020202020204" pitchFamily="34" charset="0"/>
              </a:rPr>
              <a:t>James Polk: Deliver Manifest Destiny</a:t>
            </a:r>
          </a:p>
          <a:p>
            <a:pPr lvl="2"/>
            <a:r>
              <a:rPr lang="en-GB" sz="2800" dirty="0" smtClean="0">
                <a:latin typeface="Arial" panose="020B0604020202020204" pitchFamily="34" charset="0"/>
                <a:cs typeface="Arial" panose="020B0604020202020204" pitchFamily="34" charset="0"/>
              </a:rPr>
              <a:t>Annex Texas..and ‘disputed territory; war with Mexico okay</a:t>
            </a:r>
          </a:p>
          <a:p>
            <a:pPr lvl="2"/>
            <a:r>
              <a:rPr lang="en-GB" sz="2800" dirty="0" smtClean="0">
                <a:latin typeface="Arial" panose="020B0604020202020204" pitchFamily="34" charset="0"/>
                <a:cs typeface="Arial" panose="020B0604020202020204" pitchFamily="34" charset="0"/>
              </a:rPr>
              <a:t>Welcome white immigrants to increase population </a:t>
            </a:r>
          </a:p>
          <a:p>
            <a:pPr lvl="2"/>
            <a:r>
              <a:rPr lang="en-GB" sz="2800" dirty="0" smtClean="0">
                <a:latin typeface="Arial" panose="020B0604020202020204" pitchFamily="34" charset="0"/>
                <a:cs typeface="Arial" panose="020B0604020202020204" pitchFamily="34" charset="0"/>
              </a:rPr>
              <a:t>Take </a:t>
            </a:r>
            <a:r>
              <a:rPr lang="en-GB" sz="2800" b="1" dirty="0" smtClean="0">
                <a:latin typeface="Arial" panose="020B0604020202020204" pitchFamily="34" charset="0"/>
                <a:cs typeface="Arial" panose="020B0604020202020204" pitchFamily="34" charset="0"/>
              </a:rPr>
              <a:t>All</a:t>
            </a:r>
            <a:r>
              <a:rPr lang="en-GB" sz="2800" dirty="0" smtClean="0">
                <a:latin typeface="Arial" panose="020B0604020202020204" pitchFamily="34" charset="0"/>
                <a:cs typeface="Arial" panose="020B0604020202020204" pitchFamily="34" charset="0"/>
              </a:rPr>
              <a:t> of Oregon Country…war with Britain okay </a:t>
            </a:r>
            <a:endParaRPr lang="en-GB" sz="2800" dirty="0">
              <a:latin typeface="Arial" panose="020B0604020202020204" pitchFamily="34" charset="0"/>
              <a:cs typeface="Arial" panose="020B0604020202020204" pitchFamily="34" charset="0"/>
            </a:endParaRPr>
          </a:p>
          <a:p>
            <a:pPr lvl="2"/>
            <a:r>
              <a:rPr lang="en-GB" sz="2800" dirty="0" smtClean="0">
                <a:latin typeface="Arial" panose="020B0604020202020204" pitchFamily="34" charset="0"/>
                <a:cs typeface="Arial" panose="020B0604020202020204" pitchFamily="34" charset="0"/>
              </a:rPr>
              <a:t>Whigs…elite, 'British’…Clay debauched hypocrite, abolitionist </a:t>
            </a:r>
          </a:p>
          <a:p>
            <a:pPr marL="914400" lvl="2" indent="0">
              <a:buNone/>
            </a:pPr>
            <a:r>
              <a:rPr lang="en-GB" sz="2800" dirty="0">
                <a:latin typeface="Arial" panose="020B0604020202020204" pitchFamily="34" charset="0"/>
                <a:cs typeface="Arial" panose="020B0604020202020204" pitchFamily="34" charset="0"/>
              </a:rPr>
              <a:t>a</a:t>
            </a:r>
            <a:r>
              <a:rPr lang="en-GB" sz="2800" dirty="0" smtClean="0">
                <a:latin typeface="Arial" panose="020B0604020202020204" pitchFamily="34" charset="0"/>
                <a:cs typeface="Arial" panose="020B0604020202020204" pitchFamily="34" charset="0"/>
              </a:rPr>
              <a:t>nd slave owner … fathering his own slaves!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5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127" y="161402"/>
            <a:ext cx="8911687" cy="1280890"/>
          </a:xfrm>
        </p:spPr>
        <p:txBody>
          <a:bodyPr/>
          <a:lstStyle/>
          <a:p>
            <a:pPr algn="ctr"/>
            <a:r>
              <a:rPr lang="en-GB" dirty="0" smtClean="0"/>
              <a:t>Manifest Destiny Wins….</a:t>
            </a:r>
            <a:endParaRPr lang="en-GB" dirty="0"/>
          </a:p>
        </p:txBody>
      </p:sp>
      <p:pic>
        <p:nvPicPr>
          <p:cNvPr id="2050" name="Picture 2" descr="https://upload.wikimedia.org/wikipedia/commons/thumb/1/14/ElectoralCollege1844.svg/205px-ElectoralCollege1844.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12" y="1244907"/>
            <a:ext cx="5894024" cy="56130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48018" y="1324617"/>
            <a:ext cx="4943982"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Closest election to date</a:t>
            </a:r>
          </a:p>
          <a:p>
            <a:r>
              <a:rPr lang="en-GB" sz="2400" dirty="0" smtClean="0">
                <a:latin typeface="Arial" panose="020B0604020202020204" pitchFamily="34" charset="0"/>
                <a:cs typeface="Arial" panose="020B0604020202020204" pitchFamily="34" charset="0"/>
              </a:rPr>
              <a:t>Polk win 170 electoral votes to 101</a:t>
            </a:r>
          </a:p>
          <a:p>
            <a:r>
              <a:rPr lang="en-GB" sz="2400" dirty="0" smtClean="0">
                <a:latin typeface="Arial" panose="020B0604020202020204" pitchFamily="34" charset="0"/>
                <a:cs typeface="Arial" panose="020B0604020202020204" pitchFamily="34" charset="0"/>
              </a:rPr>
              <a:t>But only 1% more of popular vote</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206303" y="3146267"/>
            <a:ext cx="4601581"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Very high turn </a:t>
            </a:r>
            <a:r>
              <a:rPr lang="en-GB" sz="2400" dirty="0" smtClean="0">
                <a:latin typeface="Arial" panose="020B0604020202020204" pitchFamily="34" charset="0"/>
                <a:cs typeface="Arial" panose="020B0604020202020204" pitchFamily="34" charset="0"/>
              </a:rPr>
              <a:t>out…popular vote</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expands to 3 million votes</a:t>
            </a:r>
          </a:p>
        </p:txBody>
      </p:sp>
      <p:sp>
        <p:nvSpPr>
          <p:cNvPr id="7" name="TextBox 6"/>
          <p:cNvSpPr txBox="1"/>
          <p:nvPr/>
        </p:nvSpPr>
        <p:spPr>
          <a:xfrm>
            <a:off x="7182521" y="4633004"/>
            <a:ext cx="648985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Polk takes all lower South and </a:t>
            </a:r>
            <a:r>
              <a:rPr lang="en-GB" sz="2400" dirty="0" smtClean="0">
                <a:latin typeface="Arial" panose="020B0604020202020204" pitchFamily="34" charset="0"/>
                <a:cs typeface="Arial" panose="020B0604020202020204" pitchFamily="34" charset="0"/>
              </a:rPr>
              <a:t>New</a:t>
            </a:r>
          </a:p>
          <a:p>
            <a:r>
              <a:rPr lang="en-GB" sz="2400" dirty="0" smtClean="0">
                <a:latin typeface="Arial" panose="020B0604020202020204" pitchFamily="34" charset="0"/>
                <a:cs typeface="Arial" panose="020B0604020202020204" pitchFamily="34" charset="0"/>
              </a:rPr>
              <a:t>York by </a:t>
            </a:r>
            <a:r>
              <a:rPr lang="en-GB" sz="2400" dirty="0">
                <a:latin typeface="Arial" panose="020B0604020202020204" pitchFamily="34" charset="0"/>
                <a:cs typeface="Arial" panose="020B0604020202020204" pitchFamily="34" charset="0"/>
              </a:rPr>
              <a:t>only 5,000 votes…wide spread fraud</a:t>
            </a:r>
          </a:p>
          <a:p>
            <a:r>
              <a:rPr lang="en-GB" sz="2400" dirty="0" smtClean="0">
                <a:latin typeface="Arial" panose="020B0604020202020204" pitchFamily="34" charset="0"/>
                <a:cs typeface="Arial" panose="020B0604020202020204" pitchFamily="34" charset="0"/>
              </a:rPr>
              <a:t>fraud claimed…by </a:t>
            </a:r>
            <a:r>
              <a:rPr lang="en-GB" sz="2400" dirty="0">
                <a:latin typeface="Arial" panose="020B0604020202020204" pitchFamily="34" charset="0"/>
                <a:cs typeface="Arial" panose="020B0604020202020204" pitchFamily="34" charset="0"/>
              </a:rPr>
              <a:t>both sides </a:t>
            </a:r>
          </a:p>
        </p:txBody>
      </p:sp>
    </p:spTree>
    <p:extLst>
      <p:ext uri="{BB962C8B-B14F-4D97-AF65-F5344CB8AC3E}">
        <p14:creationId xmlns:p14="http://schemas.microsoft.com/office/powerpoint/2010/main" val="34746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976" y="513941"/>
            <a:ext cx="8911687" cy="1280890"/>
          </a:xfrm>
        </p:spPr>
        <p:txBody>
          <a:bodyPr/>
          <a:lstStyle/>
          <a:p>
            <a:r>
              <a:rPr lang="en-GB" dirty="0" smtClean="0"/>
              <a:t>James Polk(1795-1849)</a:t>
            </a:r>
            <a:endParaRPr lang="en-GB" dirty="0"/>
          </a:p>
        </p:txBody>
      </p:sp>
      <p:sp>
        <p:nvSpPr>
          <p:cNvPr id="4" name="TextBox 3"/>
          <p:cNvSpPr txBox="1"/>
          <p:nvPr/>
        </p:nvSpPr>
        <p:spPr>
          <a:xfrm>
            <a:off x="7241841" y="5618213"/>
            <a:ext cx="4629024"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America’s most successful…and</a:t>
            </a:r>
          </a:p>
          <a:p>
            <a:r>
              <a:rPr lang="en-GB" sz="2400" dirty="0">
                <a:latin typeface="Arial" panose="020B0604020202020204" pitchFamily="34" charset="0"/>
                <a:cs typeface="Arial" panose="020B0604020202020204" pitchFamily="34" charset="0"/>
              </a:rPr>
              <a:t>Least known president</a:t>
            </a:r>
          </a:p>
        </p:txBody>
      </p:sp>
      <p:sp>
        <p:nvSpPr>
          <p:cNvPr id="5" name="TextBox 4"/>
          <p:cNvSpPr txBox="1"/>
          <p:nvPr/>
        </p:nvSpPr>
        <p:spPr>
          <a:xfrm>
            <a:off x="7132441" y="1168418"/>
            <a:ext cx="4892686"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Born in log cabin North Carolina</a:t>
            </a:r>
          </a:p>
          <a:p>
            <a:r>
              <a:rPr lang="en-GB" sz="2400" dirty="0" smtClean="0">
                <a:latin typeface="Arial" panose="020B0604020202020204" pitchFamily="34" charset="0"/>
                <a:cs typeface="Arial" panose="020B0604020202020204" pitchFamily="34" charset="0"/>
              </a:rPr>
              <a:t>…father surveyor and slave holder</a:t>
            </a:r>
          </a:p>
          <a:p>
            <a:r>
              <a:rPr lang="en-GB" sz="2400" dirty="0" smtClean="0">
                <a:latin typeface="Arial" panose="020B0604020202020204" pitchFamily="34" charset="0"/>
                <a:cs typeface="Arial" panose="020B0604020202020204" pitchFamily="34" charset="0"/>
              </a:rPr>
              <a:t>Moves family west to Tennessee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040828" y="2395971"/>
            <a:ext cx="4860715"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Attends university, learns law from attorney…becomes slave holder …elected to </a:t>
            </a:r>
            <a:r>
              <a:rPr lang="en-GB" sz="2400" dirty="0" smtClean="0">
                <a:latin typeface="Arial" panose="020B0604020202020204" pitchFamily="34" charset="0"/>
                <a:cs typeface="Arial" panose="020B0604020202020204" pitchFamily="34" charset="0"/>
              </a:rPr>
              <a:t>Congress, then </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Governor Tennessee</a:t>
            </a:r>
          </a:p>
        </p:txBody>
      </p:sp>
      <p:sp>
        <p:nvSpPr>
          <p:cNvPr id="6" name="TextBox 5"/>
          <p:cNvSpPr txBox="1"/>
          <p:nvPr/>
        </p:nvSpPr>
        <p:spPr>
          <a:xfrm>
            <a:off x="7061428" y="3911247"/>
            <a:ext cx="5130572"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Jackson </a:t>
            </a:r>
            <a:r>
              <a:rPr lang="en-GB" sz="2400" dirty="0" smtClean="0">
                <a:latin typeface="Arial" panose="020B0604020202020204" pitchFamily="34" charset="0"/>
                <a:cs typeface="Arial" panose="020B0604020202020204" pitchFamily="34" charset="0"/>
              </a:rPr>
              <a:t>supporter. Manifest </a:t>
            </a:r>
            <a:r>
              <a:rPr lang="en-GB" sz="2400" dirty="0">
                <a:latin typeface="Arial" panose="020B0604020202020204" pitchFamily="34" charset="0"/>
                <a:cs typeface="Arial" panose="020B0604020202020204" pitchFamily="34" charset="0"/>
              </a:rPr>
              <a:t>Destiny</a:t>
            </a:r>
          </a:p>
        </p:txBody>
      </p:sp>
      <p:sp>
        <p:nvSpPr>
          <p:cNvPr id="8" name="TextBox 7"/>
          <p:cNvSpPr txBox="1"/>
          <p:nvPr/>
        </p:nvSpPr>
        <p:spPr>
          <a:xfrm>
            <a:off x="7058443" y="4540763"/>
            <a:ext cx="5133557"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Objectives: Annex Oregon and all</a:t>
            </a:r>
          </a:p>
          <a:p>
            <a:r>
              <a:rPr lang="en-GB" sz="2400" dirty="0" smtClean="0">
                <a:latin typeface="Arial" panose="020B0604020202020204" pitchFamily="34" charset="0"/>
                <a:cs typeface="Arial" panose="020B0604020202020204" pitchFamily="34" charset="0"/>
              </a:rPr>
              <a:t>Texas…. California and all West</a:t>
            </a:r>
            <a:endParaRPr lang="en-GB" sz="2400" dirty="0">
              <a:latin typeface="Arial" panose="020B0604020202020204" pitchFamily="34" charset="0"/>
              <a:cs typeface="Arial" panose="020B0604020202020204" pitchFamily="34" charset="0"/>
            </a:endParaRPr>
          </a:p>
        </p:txBody>
      </p:sp>
      <p:pic>
        <p:nvPicPr>
          <p:cNvPr id="1028" name="Picture 4" descr="https://upload.wikimedia.org/wikipedia/commons/thumb/6/6a/James_K_Polk_and_Sarah_C_Polk.jpg/170px-James_K_Polk_and_Sarah_C_Pol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52" y="1858780"/>
            <a:ext cx="6790545" cy="48568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69036" y="1229194"/>
            <a:ext cx="4259499"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James and Jessica Polk 1845</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2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166" y="3807984"/>
            <a:ext cx="8911687" cy="1280890"/>
          </a:xfrm>
        </p:spPr>
        <p:txBody>
          <a:bodyPr/>
          <a:lstStyle/>
          <a:p>
            <a:pPr algn="ctr"/>
            <a:r>
              <a:rPr lang="en-GB" dirty="0" smtClean="0"/>
              <a:t>Intermission</a:t>
            </a:r>
            <a:endParaRPr lang="en-GB" dirty="0"/>
          </a:p>
        </p:txBody>
      </p:sp>
    </p:spTree>
    <p:extLst>
      <p:ext uri="{BB962C8B-B14F-4D97-AF65-F5344CB8AC3E}">
        <p14:creationId xmlns:p14="http://schemas.microsoft.com/office/powerpoint/2010/main" val="1377245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632" y="2745141"/>
            <a:ext cx="8911687" cy="1280890"/>
          </a:xfrm>
        </p:spPr>
        <p:txBody>
          <a:bodyPr/>
          <a:lstStyle/>
          <a:p>
            <a:pPr algn="ctr"/>
            <a:r>
              <a:rPr lang="en-GB" dirty="0" smtClean="0"/>
              <a:t>Annexation of Oregon Territory</a:t>
            </a:r>
            <a:endParaRPr lang="en-GB" dirty="0"/>
          </a:p>
        </p:txBody>
      </p:sp>
    </p:spTree>
    <p:extLst>
      <p:ext uri="{BB962C8B-B14F-4D97-AF65-F5344CB8AC3E}">
        <p14:creationId xmlns:p14="http://schemas.microsoft.com/office/powerpoint/2010/main" val="3059367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621" y="0"/>
            <a:ext cx="8911687" cy="1280890"/>
          </a:xfrm>
        </p:spPr>
        <p:txBody>
          <a:bodyPr/>
          <a:lstStyle/>
          <a:p>
            <a:r>
              <a:rPr lang="en-GB" dirty="0" smtClean="0"/>
              <a:t>Thickly wooded mountains and hills</a:t>
            </a:r>
            <a:endParaRPr lang="en-GB" dirty="0"/>
          </a:p>
        </p:txBody>
      </p:sp>
      <p:pic>
        <p:nvPicPr>
          <p:cNvPr id="3074" name="Picture 2" descr="Autumn landscape and Bridge in Oregon image - Free stock photo - Publi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5" y="753035"/>
            <a:ext cx="12030635" cy="610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544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872" y="99966"/>
            <a:ext cx="8911687" cy="1280890"/>
          </a:xfrm>
        </p:spPr>
        <p:txBody>
          <a:bodyPr/>
          <a:lstStyle/>
          <a:p>
            <a:pPr algn="ctr"/>
            <a:r>
              <a:rPr lang="en-GB" dirty="0" smtClean="0"/>
              <a:t>Thickly wooded coastline</a:t>
            </a:r>
            <a:endParaRPr lang="en-GB" dirty="0"/>
          </a:p>
        </p:txBody>
      </p:sp>
      <p:pic>
        <p:nvPicPr>
          <p:cNvPr id="4098" name="Picture 2" descr="21 Best Coastal Towns in Oregon • Small Tow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19" y="1183341"/>
            <a:ext cx="12095181" cy="56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779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578" y="185572"/>
            <a:ext cx="8911687" cy="728828"/>
          </a:xfrm>
        </p:spPr>
        <p:txBody>
          <a:bodyPr/>
          <a:lstStyle/>
          <a:p>
            <a:pPr algn="ctr"/>
            <a:r>
              <a:rPr lang="en-GB" dirty="0" smtClean="0"/>
              <a:t>Overview</a:t>
            </a:r>
            <a:endParaRPr lang="en-GB" dirty="0"/>
          </a:p>
        </p:txBody>
      </p:sp>
      <p:sp>
        <p:nvSpPr>
          <p:cNvPr id="3" name="Content Placeholder 2"/>
          <p:cNvSpPr>
            <a:spLocks noGrp="1"/>
          </p:cNvSpPr>
          <p:nvPr>
            <p:ph idx="1"/>
          </p:nvPr>
        </p:nvSpPr>
        <p:spPr>
          <a:xfrm>
            <a:off x="3474451" y="1035699"/>
            <a:ext cx="6910520" cy="5663682"/>
          </a:xfrm>
        </p:spPr>
        <p:txBody>
          <a:bodyPr>
            <a:normAutofit fontScale="62500" lnSpcReduction="20000"/>
          </a:bodyPr>
          <a:lstStyle/>
          <a:p>
            <a:r>
              <a:rPr lang="en-GB" sz="4000" dirty="0" smtClean="0">
                <a:latin typeface="Arial" panose="020B0604020202020204" pitchFamily="34" charset="0"/>
                <a:cs typeface="Arial" panose="020B0604020202020204" pitchFamily="34" charset="0"/>
              </a:rPr>
              <a:t>Panic of 1837</a:t>
            </a:r>
          </a:p>
          <a:p>
            <a:endParaRPr lang="en-GB" sz="4000" dirty="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Rise of the ‘Whigs’</a:t>
            </a:r>
          </a:p>
          <a:p>
            <a:endParaRPr lang="en-GB" sz="4000" dirty="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Manifest Destiny</a:t>
            </a:r>
          </a:p>
          <a:p>
            <a:endParaRPr lang="en-GB" sz="4000" dirty="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Election of 1844</a:t>
            </a:r>
          </a:p>
          <a:p>
            <a:endParaRPr lang="en-GB" sz="4000" dirty="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Annexation of Oregon </a:t>
            </a:r>
          </a:p>
          <a:p>
            <a:endParaRPr lang="en-GB" sz="4000" dirty="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Annexation of Texas and Mexican </a:t>
            </a:r>
            <a:r>
              <a:rPr lang="en-GB" sz="4000" dirty="0" smtClean="0">
                <a:latin typeface="Arial" panose="020B0604020202020204" pitchFamily="34" charset="0"/>
                <a:cs typeface="Arial" panose="020B0604020202020204" pitchFamily="34" charset="0"/>
              </a:rPr>
              <a:t>War</a:t>
            </a:r>
            <a:endParaRPr lang="en-GB" sz="4000" dirty="0" smtClean="0">
              <a:latin typeface="Arial" panose="020B0604020202020204" pitchFamily="34" charset="0"/>
              <a:cs typeface="Arial" panose="020B0604020202020204" pitchFamily="34" charset="0"/>
            </a:endParaRPr>
          </a:p>
          <a:p>
            <a:endParaRPr lang="en-GB" sz="4000" dirty="0">
              <a:latin typeface="Arial" panose="020B0604020202020204" pitchFamily="34" charset="0"/>
              <a:cs typeface="Arial" panose="020B0604020202020204" pitchFamily="34" charset="0"/>
            </a:endParaRPr>
          </a:p>
          <a:p>
            <a:r>
              <a:rPr lang="en-GB" sz="4000" dirty="0" smtClean="0">
                <a:latin typeface="Arial" panose="020B0604020202020204" pitchFamily="34" charset="0"/>
                <a:cs typeface="Arial" panose="020B0604020202020204" pitchFamily="34" charset="0"/>
              </a:rPr>
              <a:t>The Continental Superpower</a:t>
            </a:r>
          </a:p>
          <a:p>
            <a:endParaRPr lang="en-GB" sz="2800" dirty="0">
              <a:latin typeface="Arial" panose="020B0604020202020204" pitchFamily="34" charset="0"/>
              <a:cs typeface="Arial" panose="020B0604020202020204" pitchFamily="34" charset="0"/>
            </a:endParaRPr>
          </a:p>
          <a:p>
            <a:endParaRPr lang="en-GB" dirty="0"/>
          </a:p>
          <a:p>
            <a:endParaRPr lang="en-GB" dirty="0"/>
          </a:p>
        </p:txBody>
      </p:sp>
    </p:spTree>
    <p:extLst>
      <p:ext uri="{BB962C8B-B14F-4D97-AF65-F5344CB8AC3E}">
        <p14:creationId xmlns:p14="http://schemas.microsoft.com/office/powerpoint/2010/main" val="106451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733" y="0"/>
            <a:ext cx="8911687" cy="1280890"/>
          </a:xfrm>
        </p:spPr>
        <p:txBody>
          <a:bodyPr/>
          <a:lstStyle/>
          <a:p>
            <a:pPr algn="ctr"/>
            <a:r>
              <a:rPr lang="en-GB" dirty="0" smtClean="0"/>
              <a:t>High Desert Country</a:t>
            </a:r>
            <a:endParaRPr lang="en-GB" dirty="0"/>
          </a:p>
        </p:txBody>
      </p:sp>
      <p:pic>
        <p:nvPicPr>
          <p:cNvPr id="5122" name="Picture 2" descr="Nikon Sniper: Washington's High Des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231"/>
            <a:ext cx="12102353" cy="605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26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8" y="216486"/>
            <a:ext cx="11406692" cy="1280890"/>
          </a:xfrm>
        </p:spPr>
        <p:txBody>
          <a:bodyPr/>
          <a:lstStyle/>
          <a:p>
            <a:pPr algn="ctr"/>
            <a:r>
              <a:rPr lang="en-GB" dirty="0" smtClean="0"/>
              <a:t>Williamhette Valley: fertile, water, perfect agriculture</a:t>
            </a:r>
            <a:endParaRPr lang="en-GB" dirty="0"/>
          </a:p>
        </p:txBody>
      </p:sp>
      <p:pic>
        <p:nvPicPr>
          <p:cNvPr id="7170" name="Picture 2" descr="https://upload.wikimedia.org/wikipedia/commons/thumb/9/97/Wvatbethel1.jpg/480px-Wvatbeth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04" y="1399143"/>
            <a:ext cx="11993696" cy="545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36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North West Indigenous Peoples</a:t>
            </a:r>
            <a:endParaRPr lang="en-GB" dirty="0"/>
          </a:p>
        </p:txBody>
      </p:sp>
      <p:sp>
        <p:nvSpPr>
          <p:cNvPr id="3" name="Content Placeholder 2"/>
          <p:cNvSpPr>
            <a:spLocks noGrp="1"/>
          </p:cNvSpPr>
          <p:nvPr>
            <p:ph idx="1"/>
          </p:nvPr>
        </p:nvSpPr>
        <p:spPr>
          <a:xfrm>
            <a:off x="749147" y="1344706"/>
            <a:ext cx="10851613" cy="5593976"/>
          </a:xfrm>
        </p:spPr>
        <p:txBody>
          <a:bodyPr>
            <a:normAutofit fontScale="62500" lnSpcReduction="20000"/>
          </a:bodyPr>
          <a:lstStyle/>
          <a:p>
            <a:r>
              <a:rPr lang="en-GB" sz="3800" dirty="0">
                <a:latin typeface="Arial" panose="020B0604020202020204" pitchFamily="34" charset="0"/>
                <a:cs typeface="Arial" panose="020B0604020202020204" pitchFamily="34" charset="0"/>
              </a:rPr>
              <a:t>Many disunited tribes and cultures</a:t>
            </a:r>
          </a:p>
          <a:p>
            <a:pPr marL="800100" lvl="3" indent="-342900"/>
            <a:r>
              <a:rPr lang="en-GB" sz="3600" dirty="0">
                <a:latin typeface="Arial" panose="020B0604020202020204" pitchFamily="34" charset="0"/>
                <a:cs typeface="Arial" panose="020B0604020202020204" pitchFamily="34" charset="0"/>
              </a:rPr>
              <a:t>Inland …nomadic hunter gathers inland….e.g. Nez Perce</a:t>
            </a:r>
          </a:p>
          <a:p>
            <a:pPr marL="800100" lvl="3" indent="-342900"/>
            <a:r>
              <a:rPr lang="en-GB" sz="3600" dirty="0">
                <a:latin typeface="Arial" panose="020B0604020202020204" pitchFamily="34" charset="0"/>
                <a:cs typeface="Arial" panose="020B0604020202020204" pitchFamily="34" charset="0"/>
              </a:rPr>
              <a:t>Coastal…complex highly structured fishing and agriculture settled communities …elaborate rituals, </a:t>
            </a:r>
            <a:r>
              <a:rPr lang="en-GB" sz="3600" dirty="0" smtClean="0">
                <a:latin typeface="Arial" panose="020B0604020202020204" pitchFamily="34" charset="0"/>
                <a:cs typeface="Arial" panose="020B0604020202020204" pitchFamily="34" charset="0"/>
              </a:rPr>
              <a:t>exquisite, canoes, totem </a:t>
            </a:r>
            <a:r>
              <a:rPr lang="en-GB" sz="3600" dirty="0">
                <a:latin typeface="Arial" panose="020B0604020202020204" pitchFamily="34" charset="0"/>
                <a:cs typeface="Arial" panose="020B0604020202020204" pitchFamily="34" charset="0"/>
              </a:rPr>
              <a:t>poles and art, practice slavery</a:t>
            </a:r>
          </a:p>
          <a:p>
            <a:pPr lvl="1"/>
            <a:endParaRPr lang="en-GB" sz="24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r>
              <a:rPr lang="en-GB" sz="3800" dirty="0">
                <a:latin typeface="Arial" panose="020B0604020202020204" pitchFamily="34" charset="0"/>
                <a:cs typeface="Arial" panose="020B0604020202020204" pitchFamily="34" charset="0"/>
              </a:rPr>
              <a:t>Peaceful coexistence with early </a:t>
            </a:r>
            <a:r>
              <a:rPr lang="en-GB" sz="3800" dirty="0" smtClean="0">
                <a:latin typeface="Arial" panose="020B0604020202020204" pitchFamily="34" charset="0"/>
                <a:cs typeface="Arial" panose="020B0604020202020204" pitchFamily="34" charset="0"/>
              </a:rPr>
              <a:t>settlers…despite rough start (Tonquin incident)</a:t>
            </a:r>
          </a:p>
          <a:p>
            <a:pPr lvl="1"/>
            <a:r>
              <a:rPr lang="en-GB" sz="4000" dirty="0" smtClean="0">
                <a:latin typeface="Arial" panose="020B0604020202020204" pitchFamily="34" charset="0"/>
                <a:cs typeface="Arial" panose="020B0604020202020204" pitchFamily="34" charset="0"/>
              </a:rPr>
              <a:t>first </a:t>
            </a:r>
            <a:r>
              <a:rPr lang="en-GB" sz="4000" dirty="0">
                <a:latin typeface="Arial" panose="020B0604020202020204" pitchFamily="34" charset="0"/>
                <a:cs typeface="Arial" panose="020B0604020202020204" pitchFamily="34" charset="0"/>
              </a:rPr>
              <a:t>arrivals fur </a:t>
            </a:r>
            <a:r>
              <a:rPr lang="en-GB" sz="4000" dirty="0" smtClean="0">
                <a:latin typeface="Arial" panose="020B0604020202020204" pitchFamily="34" charset="0"/>
                <a:cs typeface="Arial" panose="020B0604020202020204" pitchFamily="34" charset="0"/>
              </a:rPr>
              <a:t>trappers</a:t>
            </a:r>
          </a:p>
          <a:p>
            <a:pPr lvl="1"/>
            <a:r>
              <a:rPr lang="en-GB" sz="4000" dirty="0" smtClean="0">
                <a:latin typeface="Arial" panose="020B0604020202020204" pitchFamily="34" charset="0"/>
                <a:cs typeface="Arial" panose="020B0604020202020204" pitchFamily="34" charset="0"/>
              </a:rPr>
              <a:t>Trade regulated by British </a:t>
            </a:r>
            <a:r>
              <a:rPr lang="en-GB" sz="4000" dirty="0">
                <a:latin typeface="Arial" panose="020B0604020202020204" pitchFamily="34" charset="0"/>
                <a:cs typeface="Arial" panose="020B0604020202020204" pitchFamily="34" charset="0"/>
              </a:rPr>
              <a:t>Hudson Bay Company</a:t>
            </a:r>
            <a:r>
              <a:rPr lang="en-GB" sz="4000" dirty="0" smtClean="0">
                <a:latin typeface="Arial" panose="020B0604020202020204" pitchFamily="34" charset="0"/>
                <a:cs typeface="Arial" panose="020B0604020202020204" pitchFamily="34" charset="0"/>
              </a:rPr>
              <a:t>..</a:t>
            </a:r>
          </a:p>
          <a:p>
            <a:pPr lvl="1"/>
            <a:r>
              <a:rPr lang="en-GB" sz="3100" dirty="0">
                <a:latin typeface="Arial" panose="020B0604020202020204" pitchFamily="34" charset="0"/>
                <a:cs typeface="Arial" panose="020B0604020202020204" pitchFamily="34" charset="0"/>
              </a:rPr>
              <a:t> </a:t>
            </a:r>
            <a:r>
              <a:rPr lang="en-GB" sz="3100" dirty="0" smtClean="0">
                <a:latin typeface="Arial" panose="020B0604020202020204" pitchFamily="34" charset="0"/>
                <a:cs typeface="Arial" panose="020B0604020202020204" pitchFamily="34" charset="0"/>
              </a:rPr>
              <a:t>T</a:t>
            </a:r>
            <a:r>
              <a:rPr lang="en-GB" sz="4000" dirty="0" smtClean="0">
                <a:latin typeface="Arial" panose="020B0604020202020204" pitchFamily="34" charset="0"/>
                <a:cs typeface="Arial" panose="020B0604020202020204" pitchFamily="34" charset="0"/>
              </a:rPr>
              <a:t>rade</a:t>
            </a:r>
            <a:r>
              <a:rPr lang="en-GB" sz="4000" dirty="0">
                <a:latin typeface="Arial" panose="020B0604020202020204" pitchFamily="34" charset="0"/>
                <a:cs typeface="Arial" panose="020B0604020202020204" pitchFamily="34" charset="0"/>
              </a:rPr>
              <a:t>, not agriculture</a:t>
            </a:r>
          </a:p>
          <a:p>
            <a:pPr lvl="1"/>
            <a:endParaRPr lang="en-GB" sz="4000" dirty="0">
              <a:latin typeface="Arial" panose="020B0604020202020204" pitchFamily="34" charset="0"/>
              <a:cs typeface="Arial" panose="020B0604020202020204" pitchFamily="34" charset="0"/>
            </a:endParaRPr>
          </a:p>
          <a:p>
            <a:r>
              <a:rPr lang="en-GB" sz="3800" dirty="0" smtClean="0">
                <a:latin typeface="Arial" panose="020B0604020202020204" pitchFamily="34" charset="0"/>
                <a:cs typeface="Arial" panose="020B0604020202020204" pitchFamily="34" charset="0"/>
              </a:rPr>
              <a:t>Disease reduces population from 200,000 to  10,000-20,000 before settlers begin arriving In 1840’s’…</a:t>
            </a:r>
            <a:endParaRPr lang="en-GB"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01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626" y="128351"/>
            <a:ext cx="8911687" cy="1280890"/>
          </a:xfrm>
        </p:spPr>
        <p:txBody>
          <a:bodyPr>
            <a:normAutofit fontScale="90000"/>
          </a:bodyPr>
          <a:lstStyle/>
          <a:p>
            <a:r>
              <a:rPr lang="en-GB" dirty="0" smtClean="0"/>
              <a:t>Chinook Tribe Coastal: highly stratified from Chiefs to slaves, ancestor worship, communal halls, canoes for coastal trade</a:t>
            </a:r>
            <a:endParaRPr lang="en-GB" dirty="0"/>
          </a:p>
        </p:txBody>
      </p:sp>
      <p:pic>
        <p:nvPicPr>
          <p:cNvPr id="4" name="Picture 2" descr="Tlingit totem pole and community house in Totem Bight State Park, Ketchikan,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6" y="2126255"/>
            <a:ext cx="4702864" cy="4731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530467" y="2366079"/>
            <a:ext cx="6032515" cy="4219048"/>
          </a:xfrm>
          <a:prstGeom prst="rect">
            <a:avLst/>
          </a:prstGeom>
        </p:spPr>
      </p:pic>
    </p:spTree>
    <p:extLst>
      <p:ext uri="{BB962C8B-B14F-4D97-AF65-F5344CB8AC3E}">
        <p14:creationId xmlns:p14="http://schemas.microsoft.com/office/powerpoint/2010/main" val="456406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278" y="188101"/>
            <a:ext cx="11532197" cy="1280890"/>
          </a:xfrm>
        </p:spPr>
        <p:txBody>
          <a:bodyPr>
            <a:normAutofit/>
          </a:bodyPr>
          <a:lstStyle/>
          <a:p>
            <a:r>
              <a:rPr lang="en-GB" dirty="0" smtClean="0"/>
              <a:t>Elaborate costumes, emphasis on ceremony …………communal gift giving (Potlach) </a:t>
            </a:r>
            <a:endParaRPr lang="en-GB" dirty="0"/>
          </a:p>
        </p:txBody>
      </p:sp>
      <p:pic>
        <p:nvPicPr>
          <p:cNvPr id="4" name="Picture 3"/>
          <p:cNvPicPr>
            <a:picLocks noChangeAspect="1"/>
          </p:cNvPicPr>
          <p:nvPr/>
        </p:nvPicPr>
        <p:blipFill>
          <a:blip r:embed="rId2"/>
          <a:stretch>
            <a:fillRect/>
          </a:stretch>
        </p:blipFill>
        <p:spPr>
          <a:xfrm>
            <a:off x="314163" y="1727780"/>
            <a:ext cx="11683206" cy="5130220"/>
          </a:xfrm>
          <a:prstGeom prst="rect">
            <a:avLst/>
          </a:prstGeom>
        </p:spPr>
      </p:pic>
    </p:spTree>
    <p:extLst>
      <p:ext uri="{BB962C8B-B14F-4D97-AF65-F5344CB8AC3E}">
        <p14:creationId xmlns:p14="http://schemas.microsoft.com/office/powerpoint/2010/main" val="1851210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082" y="0"/>
            <a:ext cx="8911687" cy="1280890"/>
          </a:xfrm>
        </p:spPr>
        <p:txBody>
          <a:bodyPr/>
          <a:lstStyle/>
          <a:p>
            <a:pPr algn="ctr"/>
            <a:r>
              <a:rPr lang="en-GB" dirty="0" smtClean="0"/>
              <a:t>The Dispute with Britain</a:t>
            </a:r>
            <a:endParaRPr lang="en-GB" dirty="0"/>
          </a:p>
        </p:txBody>
      </p:sp>
      <p:pic>
        <p:nvPicPr>
          <p:cNvPr id="8194" name="Picture 2" descr="https://upload.wikimedia.org/wikipedia/commons/thumb/1/18/Oregoncountry.png/200px-Oregoncount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71" y="763794"/>
            <a:ext cx="7017745" cy="6094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25849" y="751938"/>
            <a:ext cx="5165838"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Shared occupation British Hudson</a:t>
            </a:r>
          </a:p>
          <a:p>
            <a:r>
              <a:rPr lang="en-GB" sz="2400" dirty="0" smtClean="0">
                <a:latin typeface="Arial" panose="020B0604020202020204" pitchFamily="34" charset="0"/>
                <a:cs typeface="Arial" panose="020B0604020202020204" pitchFamily="34" charset="0"/>
              </a:rPr>
              <a:t>Bay Company and American settlers</a:t>
            </a:r>
          </a:p>
          <a:p>
            <a:r>
              <a:rPr lang="en-GB" sz="2400" dirty="0" smtClean="0">
                <a:latin typeface="Arial" panose="020B0604020202020204" pitchFamily="34" charset="0"/>
                <a:cs typeface="Arial" panose="020B0604020202020204" pitchFamily="34" charset="0"/>
              </a:rPr>
              <a:t>1800-1840</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218331" y="2112279"/>
            <a:ext cx="4973669" cy="1107996"/>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Farming communities arrive 1830’s</a:t>
            </a:r>
          </a:p>
          <a:p>
            <a:r>
              <a:rPr lang="en-GB" sz="2400" dirty="0">
                <a:latin typeface="Arial" panose="020B0604020202020204" pitchFamily="34" charset="0"/>
                <a:cs typeface="Arial" panose="020B0604020202020204" pitchFamily="34" charset="0"/>
              </a:rPr>
              <a:t>15,000 settlers by 1845…</a:t>
            </a:r>
          </a:p>
          <a:p>
            <a:endParaRPr lang="en-GB" dirty="0"/>
          </a:p>
        </p:txBody>
      </p:sp>
      <p:cxnSp>
        <p:nvCxnSpPr>
          <p:cNvPr id="8" name="Straight Connector 7"/>
          <p:cNvCxnSpPr/>
          <p:nvPr/>
        </p:nvCxnSpPr>
        <p:spPr>
          <a:xfrm>
            <a:off x="658510" y="1145601"/>
            <a:ext cx="2897797" cy="75493"/>
          </a:xfrm>
          <a:prstGeom prst="line">
            <a:avLst/>
          </a:prstGeom>
          <a:ln w="920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74735" y="2937016"/>
            <a:ext cx="2668248" cy="461665"/>
          </a:xfrm>
          <a:prstGeom prst="rect">
            <a:avLst/>
          </a:prstGeom>
          <a:solidFill>
            <a:schemeClr val="bg1"/>
          </a:solidFill>
        </p:spPr>
        <p:txBody>
          <a:bodyPr wrap="square" rtlCol="0">
            <a:spAutoFit/>
          </a:bodyPr>
          <a:lstStyle/>
          <a:p>
            <a:r>
              <a:rPr lang="en-GB" sz="2400" dirty="0">
                <a:latin typeface="Arial" panose="020B0604020202020204" pitchFamily="34" charset="0"/>
                <a:cs typeface="Arial" panose="020B0604020202020204" pitchFamily="34" charset="0"/>
              </a:rPr>
              <a:t>Agreed Boundary</a:t>
            </a:r>
          </a:p>
        </p:txBody>
      </p:sp>
      <p:sp>
        <p:nvSpPr>
          <p:cNvPr id="12" name="TextBox 11"/>
          <p:cNvSpPr txBox="1"/>
          <p:nvPr/>
        </p:nvSpPr>
        <p:spPr>
          <a:xfrm>
            <a:off x="7264048" y="4276782"/>
            <a:ext cx="6213560"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British invite Americans to </a:t>
            </a:r>
            <a:r>
              <a:rPr lang="en-GB" sz="2400" dirty="0" smtClean="0">
                <a:latin typeface="Arial" panose="020B0604020202020204" pitchFamily="34" charset="0"/>
                <a:cs typeface="Arial" panose="020B0604020202020204" pitchFamily="34" charset="0"/>
              </a:rPr>
              <a:t>divide</a:t>
            </a:r>
          </a:p>
          <a:p>
            <a:r>
              <a:rPr lang="en-GB" sz="2400" dirty="0" smtClean="0">
                <a:latin typeface="Arial" panose="020B0604020202020204" pitchFamily="34" charset="0"/>
                <a:cs typeface="Arial" panose="020B0604020202020204" pitchFamily="34" charset="0"/>
              </a:rPr>
              <a:t> region…want 49</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parallel extension </a:t>
            </a:r>
            <a:r>
              <a:rPr lang="en-GB" sz="2400" dirty="0">
                <a:latin typeface="Arial" panose="020B0604020202020204" pitchFamily="34" charset="0"/>
                <a:cs typeface="Arial" panose="020B0604020202020204" pitchFamily="34" charset="0"/>
              </a:rPr>
              <a:t>of </a:t>
            </a:r>
            <a:r>
              <a:rPr lang="en-GB" sz="2400" dirty="0" smtClean="0">
                <a:latin typeface="Arial" panose="020B0604020202020204" pitchFamily="34" charset="0"/>
                <a:cs typeface="Arial" panose="020B0604020202020204" pitchFamily="34" charset="0"/>
              </a:rPr>
              <a:t>49</a:t>
            </a:r>
            <a:r>
              <a:rPr lang="en-GB" sz="2400" baseline="30000" dirty="0" smtClean="0">
                <a:latin typeface="Arial" panose="020B0604020202020204" pitchFamily="34" charset="0"/>
                <a:cs typeface="Arial" panose="020B0604020202020204" pitchFamily="34" charset="0"/>
              </a:rPr>
              <a:t>th</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13" name="TextBox 12"/>
          <p:cNvSpPr txBox="1"/>
          <p:nvPr/>
        </p:nvSpPr>
        <p:spPr>
          <a:xfrm>
            <a:off x="7301907" y="3063990"/>
            <a:ext cx="5117106"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Polk “</a:t>
            </a:r>
            <a:r>
              <a:rPr lang="en-GB" sz="2400" dirty="0">
                <a:latin typeface="Arial" panose="020B0604020202020204" pitchFamily="34" charset="0"/>
                <a:cs typeface="Arial" panose="020B0604020202020204" pitchFamily="34" charset="0"/>
              </a:rPr>
              <a:t>54/40’or </a:t>
            </a:r>
            <a:r>
              <a:rPr lang="en-GB" sz="2400" dirty="0" smtClean="0">
                <a:latin typeface="Arial" panose="020B0604020202020204" pitchFamily="34" charset="0"/>
                <a:cs typeface="Arial" panose="020B0604020202020204" pitchFamily="34" charset="0"/>
              </a:rPr>
              <a:t>fight…election slogan</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Threatens war…..but this a gambit</a:t>
            </a:r>
          </a:p>
        </p:txBody>
      </p:sp>
      <p:sp>
        <p:nvSpPr>
          <p:cNvPr id="15" name="TextBox 14"/>
          <p:cNvSpPr txBox="1"/>
          <p:nvPr/>
        </p:nvSpPr>
        <p:spPr>
          <a:xfrm>
            <a:off x="7259490" y="5399487"/>
            <a:ext cx="4548040"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 Oregon Treaty Agreed 1846…</a:t>
            </a:r>
          </a:p>
          <a:p>
            <a:r>
              <a:rPr lang="en-GB" sz="2400" dirty="0" smtClean="0">
                <a:latin typeface="Arial" panose="020B0604020202020204" pitchFamily="34" charset="0"/>
                <a:cs typeface="Arial" panose="020B0604020202020204" pitchFamily="34" charset="0"/>
              </a:rPr>
              <a:t>Polk fears war with Britain, not</a:t>
            </a:r>
          </a:p>
          <a:p>
            <a:r>
              <a:rPr lang="en-GB" sz="2400" dirty="0" smtClean="0">
                <a:latin typeface="Arial" panose="020B0604020202020204" pitchFamily="34" charset="0"/>
                <a:cs typeface="Arial" panose="020B0604020202020204" pitchFamily="34" charset="0"/>
              </a:rPr>
              <a:t>Mexico does not want two wars!</a:t>
            </a:r>
            <a:endParaRPr lang="en-GB" sz="2400" dirty="0">
              <a:latin typeface="Arial" panose="020B0604020202020204" pitchFamily="34" charset="0"/>
              <a:cs typeface="Arial" panose="020B0604020202020204" pitchFamily="34" charset="0"/>
            </a:endParaRPr>
          </a:p>
        </p:txBody>
      </p:sp>
      <p:cxnSp>
        <p:nvCxnSpPr>
          <p:cNvPr id="16" name="Straight Connector 15"/>
          <p:cNvCxnSpPr/>
          <p:nvPr/>
        </p:nvCxnSpPr>
        <p:spPr>
          <a:xfrm flipV="1">
            <a:off x="3165422" y="3489710"/>
            <a:ext cx="2725712" cy="62462"/>
          </a:xfrm>
          <a:prstGeom prst="line">
            <a:avLst/>
          </a:prstGeom>
          <a:ln w="920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86553" y="560839"/>
            <a:ext cx="2520242" cy="461665"/>
          </a:xfrm>
          <a:prstGeom prst="rect">
            <a:avLst/>
          </a:prstGeom>
          <a:solidFill>
            <a:schemeClr val="bg1"/>
          </a:solidFill>
        </p:spPr>
        <p:txBody>
          <a:bodyPr wrap="none" rtlCol="0">
            <a:spAutoFit/>
          </a:bodyPr>
          <a:lstStyle/>
          <a:p>
            <a:r>
              <a:rPr lang="en-GB" dirty="0" smtClean="0"/>
              <a:t>‘</a:t>
            </a:r>
            <a:r>
              <a:rPr lang="en-GB" sz="2400" dirty="0" smtClean="0"/>
              <a:t>54/40 or “Fight</a:t>
            </a:r>
            <a:r>
              <a:rPr lang="en-GB" dirty="0" smtClean="0"/>
              <a:t>”</a:t>
            </a:r>
            <a:endParaRPr lang="en-GB" dirty="0"/>
          </a:p>
        </p:txBody>
      </p:sp>
    </p:spTree>
    <p:extLst>
      <p:ext uri="{BB962C8B-B14F-4D97-AF65-F5344CB8AC3E}">
        <p14:creationId xmlns:p14="http://schemas.microsoft.com/office/powerpoint/2010/main" val="452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animBg="1"/>
      <p:bldP spid="12" grpId="0"/>
      <p:bldP spid="13" grpId="0"/>
      <p:bldP spid="15" grpId="0"/>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915" y="3861985"/>
            <a:ext cx="8911687" cy="1280890"/>
          </a:xfrm>
        </p:spPr>
        <p:txBody>
          <a:bodyPr/>
          <a:lstStyle/>
          <a:p>
            <a:pPr algn="ctr"/>
            <a:r>
              <a:rPr lang="en-GB" dirty="0" smtClean="0"/>
              <a:t>Annexation of Texas …and war</a:t>
            </a:r>
            <a:endParaRPr lang="en-GB" dirty="0"/>
          </a:p>
        </p:txBody>
      </p:sp>
    </p:spTree>
    <p:extLst>
      <p:ext uri="{BB962C8B-B14F-4D97-AF65-F5344CB8AC3E}">
        <p14:creationId xmlns:p14="http://schemas.microsoft.com/office/powerpoint/2010/main" val="1940293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728" y="129434"/>
            <a:ext cx="8911687" cy="1280890"/>
          </a:xfrm>
        </p:spPr>
        <p:txBody>
          <a:bodyPr/>
          <a:lstStyle/>
          <a:p>
            <a:pPr algn="ctr"/>
            <a:r>
              <a:rPr lang="en-GB" dirty="0" smtClean="0"/>
              <a:t>Preliminaries</a:t>
            </a:r>
            <a:endParaRPr lang="en-GB" dirty="0"/>
          </a:p>
        </p:txBody>
      </p:sp>
      <p:sp>
        <p:nvSpPr>
          <p:cNvPr id="3" name="Content Placeholder 2"/>
          <p:cNvSpPr>
            <a:spLocks noGrp="1"/>
          </p:cNvSpPr>
          <p:nvPr>
            <p:ph idx="1"/>
          </p:nvPr>
        </p:nvSpPr>
        <p:spPr>
          <a:xfrm>
            <a:off x="1558977" y="944380"/>
            <a:ext cx="10238282" cy="5276538"/>
          </a:xfrm>
        </p:spPr>
        <p:txBody>
          <a:bodyPr>
            <a:normAutofit fontScale="85000" lnSpcReduction="20000"/>
          </a:bodyPr>
          <a:lstStyle/>
          <a:p>
            <a:r>
              <a:rPr lang="en-GB" sz="3000" dirty="0" smtClean="0">
                <a:latin typeface="Arial" panose="020B0604020202020204" pitchFamily="34" charset="0"/>
                <a:cs typeface="Arial" panose="020B0604020202020204" pitchFamily="34" charset="0"/>
              </a:rPr>
              <a:t>Texas 1845</a:t>
            </a:r>
          </a:p>
          <a:p>
            <a:pPr lvl="1"/>
            <a:r>
              <a:rPr lang="en-GB" sz="3000" dirty="0" smtClean="0">
                <a:latin typeface="Arial" panose="020B0604020202020204" pitchFamily="34" charset="0"/>
                <a:cs typeface="Arial" panose="020B0604020202020204" pitchFamily="34" charset="0"/>
              </a:rPr>
              <a:t>Bankrupted </a:t>
            </a:r>
            <a:r>
              <a:rPr lang="en-GB" sz="3000" dirty="0">
                <a:latin typeface="Arial" panose="020B0604020202020204" pitchFamily="34" charset="0"/>
                <a:cs typeface="Arial" panose="020B0604020202020204" pitchFamily="34" charset="0"/>
              </a:rPr>
              <a:t>by wars in Mexico </a:t>
            </a:r>
            <a:r>
              <a:rPr lang="en-GB" sz="3000" dirty="0" smtClean="0">
                <a:latin typeface="Arial" panose="020B0604020202020204" pitchFamily="34" charset="0"/>
                <a:cs typeface="Arial" panose="020B0604020202020204" pitchFamily="34" charset="0"/>
              </a:rPr>
              <a:t>&amp; Comanche</a:t>
            </a:r>
            <a:endParaRPr lang="en-GB" sz="3000" dirty="0">
              <a:latin typeface="Arial" panose="020B0604020202020204" pitchFamily="34" charset="0"/>
              <a:cs typeface="Arial" panose="020B0604020202020204" pitchFamily="34" charset="0"/>
            </a:endParaRPr>
          </a:p>
          <a:p>
            <a:pPr lvl="1"/>
            <a:r>
              <a:rPr lang="en-GB" sz="3000" dirty="0">
                <a:latin typeface="Arial" panose="020B0604020202020204" pitchFamily="34" charset="0"/>
                <a:cs typeface="Arial" panose="020B0604020202020204" pitchFamily="34" charset="0"/>
              </a:rPr>
              <a:t>Population rising rapidly </a:t>
            </a:r>
            <a:r>
              <a:rPr lang="en-GB" sz="3000" dirty="0" smtClean="0">
                <a:latin typeface="Arial" panose="020B0604020202020204" pitchFamily="34" charset="0"/>
                <a:cs typeface="Arial" panose="020B0604020202020204" pitchFamily="34" charset="0"/>
              </a:rPr>
              <a:t>from </a:t>
            </a:r>
            <a:r>
              <a:rPr lang="en-GB" sz="3000" dirty="0">
                <a:latin typeface="Arial" panose="020B0604020202020204" pitchFamily="34" charset="0"/>
                <a:cs typeface="Arial" panose="020B0604020202020204" pitchFamily="34" charset="0"/>
              </a:rPr>
              <a:t>50,000 at </a:t>
            </a:r>
            <a:r>
              <a:rPr lang="en-GB" sz="3000" dirty="0" smtClean="0">
                <a:latin typeface="Arial" panose="020B0604020202020204" pitchFamily="34" charset="0"/>
                <a:cs typeface="Arial" panose="020B0604020202020204" pitchFamily="34" charset="0"/>
              </a:rPr>
              <a:t>Independence </a:t>
            </a:r>
            <a:r>
              <a:rPr lang="en-GB" sz="3000" dirty="0">
                <a:latin typeface="Arial" panose="020B0604020202020204" pitchFamily="34" charset="0"/>
                <a:cs typeface="Arial" panose="020B0604020202020204" pitchFamily="34" charset="0"/>
              </a:rPr>
              <a:t>from Mexico </a:t>
            </a:r>
            <a:r>
              <a:rPr lang="en-GB" sz="3000" dirty="0" smtClean="0">
                <a:latin typeface="Arial" panose="020B0604020202020204" pitchFamily="34" charset="0"/>
                <a:cs typeface="Arial" panose="020B0604020202020204" pitchFamily="34" charset="0"/>
              </a:rPr>
              <a:t>to more than 200,000</a:t>
            </a:r>
          </a:p>
          <a:p>
            <a:pPr lvl="1"/>
            <a:r>
              <a:rPr lang="en-GB" sz="3000" dirty="0" smtClean="0">
                <a:latin typeface="Arial" panose="020B0604020202020204" pitchFamily="34" charset="0"/>
                <a:cs typeface="Arial" panose="020B0604020202020204" pitchFamily="34" charset="0"/>
              </a:rPr>
              <a:t>Slavery core to economy, 50,000 slaves by 1850</a:t>
            </a:r>
            <a:endParaRPr lang="en-GB" sz="30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3000" dirty="0">
                <a:latin typeface="Arial" panose="020B0604020202020204" pitchFamily="34" charset="0"/>
                <a:cs typeface="Arial" panose="020B0604020202020204" pitchFamily="34" charset="0"/>
              </a:rPr>
              <a:t>Negotiations </a:t>
            </a:r>
          </a:p>
          <a:p>
            <a:pPr lvl="1"/>
            <a:r>
              <a:rPr lang="en-GB" sz="3000" dirty="0">
                <a:latin typeface="Arial" panose="020B0604020202020204" pitchFamily="34" charset="0"/>
                <a:cs typeface="Arial" panose="020B0604020202020204" pitchFamily="34" charset="0"/>
              </a:rPr>
              <a:t>Seek treaty with Mexico, Britain as mediator.. No agreement on border</a:t>
            </a:r>
          </a:p>
          <a:p>
            <a:pPr lvl="1"/>
            <a:r>
              <a:rPr lang="en-GB" sz="3000" dirty="0">
                <a:latin typeface="Arial" panose="020B0604020202020204" pitchFamily="34" charset="0"/>
                <a:cs typeface="Arial" panose="020B0604020202020204" pitchFamily="34" charset="0"/>
              </a:rPr>
              <a:t>Britain demands emancipation of slaves as condition for Treaty </a:t>
            </a:r>
          </a:p>
          <a:p>
            <a:pPr lvl="1"/>
            <a:r>
              <a:rPr lang="en-GB" sz="3000" dirty="0">
                <a:latin typeface="Arial" panose="020B0604020202020204" pitchFamily="34" charset="0"/>
                <a:cs typeface="Arial" panose="020B0604020202020204" pitchFamily="34" charset="0"/>
              </a:rPr>
              <a:t>Tyler and Southern Democrats want  Texas annexed as 4 states, 3 ‘slave</a:t>
            </a:r>
            <a:r>
              <a:rPr lang="en-GB" sz="3000" dirty="0" smtClean="0">
                <a:latin typeface="Arial" panose="020B0604020202020204" pitchFamily="34" charset="0"/>
                <a:cs typeface="Arial" panose="020B0604020202020204" pitchFamily="34" charset="0"/>
              </a:rPr>
              <a:t>’. Northern </a:t>
            </a:r>
            <a:r>
              <a:rPr lang="en-GB" sz="3000" dirty="0">
                <a:latin typeface="Arial" panose="020B0604020202020204" pitchFamily="34" charset="0"/>
                <a:cs typeface="Arial" panose="020B0604020202020204" pitchFamily="34" charset="0"/>
              </a:rPr>
              <a:t>States demand 2  states, one ‘free’, one ‘slave;</a:t>
            </a:r>
          </a:p>
          <a:p>
            <a:endParaRPr lang="en-GB" sz="3000" dirty="0">
              <a:latin typeface="Arial" panose="020B0604020202020204" pitchFamily="34" charset="0"/>
              <a:cs typeface="Arial" panose="020B0604020202020204" pitchFamily="34" charset="0"/>
            </a:endParaRPr>
          </a:p>
          <a:p>
            <a:endParaRPr lang="en-GB" dirty="0" smtClean="0"/>
          </a:p>
          <a:p>
            <a:pPr lvl="1"/>
            <a:endParaRPr lang="en-GB" dirty="0"/>
          </a:p>
          <a:p>
            <a:pPr lvl="1"/>
            <a:endParaRPr lang="en-GB" dirty="0"/>
          </a:p>
        </p:txBody>
      </p:sp>
      <p:sp>
        <p:nvSpPr>
          <p:cNvPr id="4" name="TextBox 3"/>
          <p:cNvSpPr txBox="1"/>
          <p:nvPr/>
        </p:nvSpPr>
        <p:spPr>
          <a:xfrm>
            <a:off x="2173927" y="6334780"/>
            <a:ext cx="9297930"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Calhoun spreads rumour British seeking to acquire Texas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24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894" y="0"/>
            <a:ext cx="8911687" cy="1280890"/>
          </a:xfrm>
        </p:spPr>
        <p:txBody>
          <a:bodyPr/>
          <a:lstStyle/>
          <a:p>
            <a:pPr algn="ctr"/>
            <a:r>
              <a:rPr lang="en-GB" dirty="0" smtClean="0"/>
              <a:t>Declaration of war</a:t>
            </a:r>
            <a:endParaRPr lang="en-GB" dirty="0"/>
          </a:p>
        </p:txBody>
      </p:sp>
      <p:pic>
        <p:nvPicPr>
          <p:cNvPr id="11266" name="Picture 2" descr="https://upload.wikimedia.org/wikipedia/commons/thumb/e/eb/Wpdms_republic_of_texas.svg/220px-Wpdms_republic_of_texa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038"/>
            <a:ext cx="6640641" cy="57499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40741" y="585052"/>
            <a:ext cx="5739263" cy="138499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New President Polk wants </a:t>
            </a:r>
          </a:p>
          <a:p>
            <a:r>
              <a:rPr lang="en-GB" sz="2800" dirty="0" smtClean="0">
                <a:latin typeface="Arial" panose="020B0604020202020204" pitchFamily="34" charset="0"/>
                <a:cs typeface="Arial" panose="020B0604020202020204" pitchFamily="34" charset="0"/>
              </a:rPr>
              <a:t>Unconditional annexation by Texas</a:t>
            </a:r>
          </a:p>
          <a:p>
            <a:r>
              <a:rPr lang="en-GB" sz="2800" dirty="0" smtClean="0">
                <a:latin typeface="Arial" panose="020B0604020202020204" pitchFamily="34" charset="0"/>
                <a:cs typeface="Arial" panose="020B0604020202020204" pitchFamily="34" charset="0"/>
              </a:rPr>
              <a:t>….after agreeing Oregon Treaty</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7015397" y="2518348"/>
            <a:ext cx="5264583"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Offers to ‘buy’ California’ from</a:t>
            </a:r>
          </a:p>
          <a:p>
            <a:r>
              <a:rPr lang="en-GB" sz="2800" dirty="0">
                <a:latin typeface="Arial" panose="020B0604020202020204" pitchFamily="34" charset="0"/>
                <a:cs typeface="Arial" panose="020B0604020202020204" pitchFamily="34" charset="0"/>
              </a:rPr>
              <a:t>Mexican government …rejected</a:t>
            </a:r>
          </a:p>
        </p:txBody>
      </p:sp>
      <p:sp>
        <p:nvSpPr>
          <p:cNvPr id="6" name="TextBox 5"/>
          <p:cNvSpPr txBox="1"/>
          <p:nvPr/>
        </p:nvSpPr>
        <p:spPr>
          <a:xfrm>
            <a:off x="6947770" y="3885497"/>
            <a:ext cx="5824030"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Polk”…secures Senate approval</a:t>
            </a:r>
          </a:p>
          <a:p>
            <a:r>
              <a:rPr lang="en-GB" sz="2800" dirty="0">
                <a:latin typeface="Arial" panose="020B0604020202020204" pitchFamily="34" charset="0"/>
                <a:cs typeface="Arial" panose="020B0604020202020204" pitchFamily="34" charset="0"/>
              </a:rPr>
              <a:t>for one state. borders to be agreed </a:t>
            </a:r>
          </a:p>
        </p:txBody>
      </p:sp>
      <p:sp>
        <p:nvSpPr>
          <p:cNvPr id="7" name="TextBox 6"/>
          <p:cNvSpPr txBox="1"/>
          <p:nvPr/>
        </p:nvSpPr>
        <p:spPr>
          <a:xfrm>
            <a:off x="6909528" y="5271016"/>
            <a:ext cx="5282472" cy="1384995"/>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Deploys regular army to Texas</a:t>
            </a:r>
          </a:p>
          <a:p>
            <a:r>
              <a:rPr lang="en-GB" sz="2800" dirty="0" smtClean="0">
                <a:latin typeface="Arial" panose="020B0604020202020204" pitchFamily="34" charset="0"/>
                <a:cs typeface="Arial" panose="020B0604020202020204" pitchFamily="34" charset="0"/>
              </a:rPr>
              <a:t>Then a company </a:t>
            </a:r>
            <a:r>
              <a:rPr lang="en-GB" sz="2800" dirty="0">
                <a:latin typeface="Arial" panose="020B0604020202020204" pitchFamily="34" charset="0"/>
                <a:cs typeface="Arial" panose="020B0604020202020204" pitchFamily="34" charset="0"/>
              </a:rPr>
              <a:t>to </a:t>
            </a:r>
            <a:r>
              <a:rPr lang="en-GB" sz="2800" dirty="0" smtClean="0">
                <a:latin typeface="Arial" panose="020B0604020202020204" pitchFamily="34" charset="0"/>
                <a:cs typeface="Arial" panose="020B0604020202020204" pitchFamily="34" charset="0"/>
              </a:rPr>
              <a:t>disputed </a:t>
            </a:r>
          </a:p>
          <a:p>
            <a:r>
              <a:rPr lang="en-GB" sz="2800" dirty="0" smtClean="0">
                <a:latin typeface="Arial" panose="020B0604020202020204" pitchFamily="34" charset="0"/>
                <a:cs typeface="Arial" panose="020B0604020202020204" pitchFamily="34" charset="0"/>
              </a:rPr>
              <a:t>Territory to goad Mexican attack</a:t>
            </a:r>
            <a:endParaRPr lang="en-GB" sz="2800" dirty="0">
              <a:latin typeface="Arial" panose="020B0604020202020204" pitchFamily="34" charset="0"/>
              <a:cs typeface="Arial" panose="020B0604020202020204" pitchFamily="34" charset="0"/>
            </a:endParaRPr>
          </a:p>
        </p:txBody>
      </p:sp>
      <p:sp>
        <p:nvSpPr>
          <p:cNvPr id="8" name="Down Arrow 7"/>
          <p:cNvSpPr/>
          <p:nvPr/>
        </p:nvSpPr>
        <p:spPr>
          <a:xfrm rot="15629153">
            <a:off x="3509788" y="4631301"/>
            <a:ext cx="689547" cy="1602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1448757" y="5164026"/>
            <a:ext cx="1965153" cy="830997"/>
          </a:xfrm>
          <a:prstGeom prst="rect">
            <a:avLst/>
          </a:prstGeom>
          <a:solidFill>
            <a:schemeClr val="bg1"/>
          </a:solidFill>
        </p:spPr>
        <p:txBody>
          <a:bodyPr wrap="none" rtlCol="0">
            <a:spAutoFit/>
          </a:bodyPr>
          <a:lstStyle/>
          <a:p>
            <a:r>
              <a:rPr lang="en-GB" sz="2400" dirty="0" smtClean="0">
                <a:latin typeface="Arial" panose="020B0604020202020204" pitchFamily="34" charset="0"/>
                <a:cs typeface="Arial" panose="020B0604020202020204" pitchFamily="34" charset="0"/>
              </a:rPr>
              <a:t>Texas border</a:t>
            </a:r>
          </a:p>
          <a:p>
            <a:r>
              <a:rPr lang="en-GB" sz="2400" dirty="0" smtClean="0">
                <a:latin typeface="Arial" panose="020B0604020202020204" pitchFamily="34" charset="0"/>
                <a:cs typeface="Arial" panose="020B0604020202020204" pitchFamily="34" charset="0"/>
              </a:rPr>
              <a:t>Per Mexico</a:t>
            </a:r>
            <a:endParaRPr lang="en-GB" sz="2400" dirty="0">
              <a:latin typeface="Arial" panose="020B0604020202020204" pitchFamily="34" charset="0"/>
              <a:cs typeface="Arial" panose="020B0604020202020204" pitchFamily="34" charset="0"/>
            </a:endParaRPr>
          </a:p>
        </p:txBody>
      </p:sp>
      <p:sp>
        <p:nvSpPr>
          <p:cNvPr id="12" name="Down Arrow 11"/>
          <p:cNvSpPr/>
          <p:nvPr/>
        </p:nvSpPr>
        <p:spPr>
          <a:xfrm rot="17804225">
            <a:off x="1729420" y="2855518"/>
            <a:ext cx="689547" cy="1184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51716" y="2520847"/>
            <a:ext cx="1965154" cy="830997"/>
          </a:xfrm>
          <a:prstGeom prst="rect">
            <a:avLst/>
          </a:prstGeom>
          <a:solidFill>
            <a:schemeClr val="bg1"/>
          </a:solidFill>
        </p:spPr>
        <p:txBody>
          <a:bodyPr wrap="none" rtlCol="0">
            <a:spAutoFit/>
          </a:bodyPr>
          <a:lstStyle/>
          <a:p>
            <a:pPr algn="ctr"/>
            <a:r>
              <a:rPr lang="en-GB" sz="2400" dirty="0" smtClean="0">
                <a:latin typeface="Arial" panose="020B0604020202020204" pitchFamily="34" charset="0"/>
                <a:cs typeface="Arial" panose="020B0604020202020204" pitchFamily="34" charset="0"/>
              </a:rPr>
              <a:t>Texas border</a:t>
            </a:r>
          </a:p>
          <a:p>
            <a:pPr algn="ctr"/>
            <a:r>
              <a:rPr lang="en-GB" sz="2400" dirty="0" smtClean="0">
                <a:latin typeface="Arial" panose="020B0604020202020204" pitchFamily="34" charset="0"/>
                <a:cs typeface="Arial" panose="020B0604020202020204" pitchFamily="34" charset="0"/>
              </a:rPr>
              <a:t>Per US </a:t>
            </a:r>
            <a:endParaRPr lang="en-GB" sz="2400" dirty="0">
              <a:latin typeface="Arial" panose="020B0604020202020204" pitchFamily="34" charset="0"/>
              <a:cs typeface="Arial" panose="020B0604020202020204" pitchFamily="34" charset="0"/>
            </a:endParaRPr>
          </a:p>
        </p:txBody>
      </p:sp>
      <p:sp>
        <p:nvSpPr>
          <p:cNvPr id="11" name="Oval 10"/>
          <p:cNvSpPr/>
          <p:nvPr/>
        </p:nvSpPr>
        <p:spPr>
          <a:xfrm>
            <a:off x="4062335" y="6086007"/>
            <a:ext cx="389744" cy="3297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4582965" y="5657671"/>
            <a:ext cx="1798698" cy="1200329"/>
          </a:xfrm>
          <a:prstGeom prst="rect">
            <a:avLst/>
          </a:prstGeom>
          <a:solidFill>
            <a:schemeClr val="bg1"/>
          </a:solidFill>
        </p:spPr>
        <p:txBody>
          <a:bodyPr wrap="none" rtlCol="0">
            <a:spAutoFit/>
          </a:bodyPr>
          <a:lstStyle/>
          <a:p>
            <a:r>
              <a:rPr lang="en-GB" sz="2400" dirty="0" smtClean="0">
                <a:latin typeface="Arial" panose="020B0604020202020204" pitchFamily="34" charset="0"/>
                <a:cs typeface="Arial" panose="020B0604020202020204" pitchFamily="34" charset="0"/>
              </a:rPr>
              <a:t>Mexico </a:t>
            </a:r>
          </a:p>
          <a:p>
            <a:r>
              <a:rPr lang="en-GB" sz="2400" dirty="0" smtClean="0">
                <a:latin typeface="Arial" panose="020B0604020202020204" pitchFamily="34" charset="0"/>
                <a:cs typeface="Arial" panose="020B0604020202020204" pitchFamily="34" charset="0"/>
              </a:rPr>
              <a:t>‘attacks’ US</a:t>
            </a:r>
          </a:p>
          <a:p>
            <a:r>
              <a:rPr lang="en-GB" sz="2400" dirty="0" smtClean="0">
                <a:latin typeface="Arial" panose="020B0604020202020204" pitchFamily="34" charset="0"/>
                <a:cs typeface="Arial" panose="020B0604020202020204" pitchFamily="34" charset="0"/>
              </a:rPr>
              <a:t>invaders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60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10" grpId="0" animBg="1"/>
      <p:bldP spid="12" grpId="0" animBg="1"/>
      <p:bldP spid="13" grpId="0" animBg="1"/>
      <p:bldP spid="11"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092" y="2932595"/>
            <a:ext cx="8911687" cy="1280890"/>
          </a:xfrm>
        </p:spPr>
        <p:txBody>
          <a:bodyPr/>
          <a:lstStyle/>
          <a:p>
            <a:pPr algn="ctr"/>
            <a:r>
              <a:rPr lang="en-GB" dirty="0" smtClean="0"/>
              <a:t>US Mexican War</a:t>
            </a:r>
            <a:endParaRPr lang="en-GB" dirty="0"/>
          </a:p>
        </p:txBody>
      </p:sp>
    </p:spTree>
    <p:extLst>
      <p:ext uri="{BB962C8B-B14F-4D97-AF65-F5344CB8AC3E}">
        <p14:creationId xmlns:p14="http://schemas.microsoft.com/office/powerpoint/2010/main" val="788760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024" y="3244761"/>
            <a:ext cx="8911687" cy="1280890"/>
          </a:xfrm>
        </p:spPr>
        <p:txBody>
          <a:bodyPr/>
          <a:lstStyle/>
          <a:p>
            <a:pPr algn="ctr"/>
            <a:r>
              <a:rPr lang="en-GB" dirty="0" smtClean="0"/>
              <a:t>Panic of 1837</a:t>
            </a:r>
            <a:endParaRPr lang="en-GB" dirty="0"/>
          </a:p>
        </p:txBody>
      </p:sp>
    </p:spTree>
    <p:extLst>
      <p:ext uri="{BB962C8B-B14F-4D97-AF65-F5344CB8AC3E}">
        <p14:creationId xmlns:p14="http://schemas.microsoft.com/office/powerpoint/2010/main" val="28263727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584" y="189395"/>
            <a:ext cx="8911687" cy="1280890"/>
          </a:xfrm>
        </p:spPr>
        <p:txBody>
          <a:bodyPr/>
          <a:lstStyle/>
          <a:p>
            <a:pPr algn="ctr"/>
            <a:r>
              <a:rPr lang="en-GB" dirty="0" smtClean="0"/>
              <a:t>Mexico 1845</a:t>
            </a:r>
            <a:endParaRPr lang="en-GB" dirty="0"/>
          </a:p>
        </p:txBody>
      </p:sp>
      <p:sp>
        <p:nvSpPr>
          <p:cNvPr id="3" name="Content Placeholder 2"/>
          <p:cNvSpPr>
            <a:spLocks noGrp="1"/>
          </p:cNvSpPr>
          <p:nvPr>
            <p:ph idx="1"/>
          </p:nvPr>
        </p:nvSpPr>
        <p:spPr>
          <a:xfrm>
            <a:off x="284814" y="1469036"/>
            <a:ext cx="11752288" cy="5156616"/>
          </a:xfrm>
        </p:spPr>
        <p:txBody>
          <a:bodyPr>
            <a:normAutofit lnSpcReduction="10000"/>
          </a:bodyPr>
          <a:lstStyle/>
          <a:p>
            <a:pPr lvl="1"/>
            <a:r>
              <a:rPr lang="en-GB" sz="2800" dirty="0" smtClean="0">
                <a:latin typeface="Arial" panose="020B0604020202020204" pitchFamily="34" charset="0"/>
                <a:cs typeface="Arial" panose="020B0604020202020204" pitchFamily="34" charset="0"/>
              </a:rPr>
              <a:t>Population 7.8 million (flat since 1800) vs 23 million USA (1850)</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5 different Presidents 1845-1847…Army in/out of power</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Ongoing wars of Independence in Yucatan and Cahuilla</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1847 ‘Polkos’ rebellion by Catholics &amp; Conservatives vs Liberals</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Northern Mexico ravaged by Comanche (supported by Texas) and undefended…..US Army welcomed by inhabitants</a:t>
            </a:r>
            <a:endParaRPr lang="en-GB" sz="2800" dirty="0">
              <a:latin typeface="Arial" panose="020B0604020202020204" pitchFamily="34" charset="0"/>
              <a:cs typeface="Arial" panose="020B0604020202020204" pitchFamily="34" charset="0"/>
            </a:endParaRPr>
          </a:p>
          <a:p>
            <a:pPr marL="457200" lvl="1" indent="0">
              <a:buNone/>
            </a:pPr>
            <a:endParaRPr lang="en-GB" dirty="0"/>
          </a:p>
          <a:p>
            <a:pPr marL="0" indent="0">
              <a:buNone/>
            </a:pPr>
            <a:endParaRPr lang="en-GB" dirty="0" smtClean="0"/>
          </a:p>
          <a:p>
            <a:pPr lvl="1"/>
            <a:endParaRPr lang="en-GB" dirty="0" smtClean="0"/>
          </a:p>
          <a:p>
            <a:pPr lvl="1"/>
            <a:endParaRPr lang="en-GB" dirty="0" smtClean="0"/>
          </a:p>
        </p:txBody>
      </p:sp>
    </p:spTree>
    <p:extLst>
      <p:ext uri="{BB962C8B-B14F-4D97-AF65-F5344CB8AC3E}">
        <p14:creationId xmlns:p14="http://schemas.microsoft.com/office/powerpoint/2010/main" val="6759871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905" y="129435"/>
            <a:ext cx="8911687" cy="1280890"/>
          </a:xfrm>
        </p:spPr>
        <p:txBody>
          <a:bodyPr/>
          <a:lstStyle/>
          <a:p>
            <a:pPr algn="ctr"/>
            <a:r>
              <a:rPr lang="en-GB" dirty="0" smtClean="0"/>
              <a:t>Mexican Army</a:t>
            </a:r>
            <a:endParaRPr lang="en-GB" dirty="0"/>
          </a:p>
        </p:txBody>
      </p:sp>
      <p:pic>
        <p:nvPicPr>
          <p:cNvPr id="22532" name="Picture 4" descr="Custom drawing by Mr Alan Archambault showing the various Mexica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81" y="1034321"/>
            <a:ext cx="7361230" cy="5823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34272" y="738007"/>
            <a:ext cx="5476407" cy="2677656"/>
          </a:xfrm>
          <a:prstGeom prst="rect">
            <a:avLst/>
          </a:prstGeom>
        </p:spPr>
        <p:txBody>
          <a:bodyPr wrap="square">
            <a:spAutoFit/>
          </a:bodyPr>
          <a:lstStyle/>
          <a:p>
            <a:pPr lvl="1"/>
            <a:r>
              <a:rPr lang="en-GB" sz="2800" dirty="0" smtClean="0">
                <a:latin typeface="Arial" panose="020B0604020202020204" pitchFamily="34" charset="0"/>
                <a:cs typeface="Arial" panose="020B0604020202020204" pitchFamily="34" charset="0"/>
              </a:rPr>
              <a:t>Nominal Strength 80,0000</a:t>
            </a:r>
          </a:p>
          <a:p>
            <a:pPr lvl="1"/>
            <a:r>
              <a:rPr lang="en-GB" sz="2800" dirty="0" smtClean="0">
                <a:latin typeface="Arial" panose="020B0604020202020204" pitchFamily="34" charset="0"/>
                <a:cs typeface="Arial" panose="020B0604020202020204" pitchFamily="34" charset="0"/>
              </a:rPr>
              <a:t>Social gap cavalry/infantry</a:t>
            </a:r>
          </a:p>
          <a:p>
            <a:pPr lvl="1"/>
            <a:r>
              <a:rPr lang="en-GB" sz="2800" dirty="0" smtClean="0">
                <a:latin typeface="Arial" panose="020B0604020202020204" pitchFamily="34" charset="0"/>
                <a:cs typeface="Arial" panose="020B0604020202020204" pitchFamily="34" charset="0"/>
              </a:rPr>
              <a:t>State close to bankruptcy</a:t>
            </a:r>
          </a:p>
          <a:p>
            <a:pPr lvl="1"/>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antique muskets</a:t>
            </a:r>
          </a:p>
          <a:p>
            <a:pPr lvl="1"/>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    No mobile artillery</a:t>
            </a:r>
          </a:p>
          <a:p>
            <a:pPr lvl="1"/>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    soldiers not paid</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7054713" y="3890744"/>
            <a:ext cx="5284845" cy="3108543"/>
          </a:xfrm>
          <a:prstGeom prst="rect">
            <a:avLst/>
          </a:prstGeom>
          <a:noFill/>
        </p:spPr>
        <p:txBody>
          <a:bodyPr wrap="none" rtlCol="0">
            <a:spAutoFit/>
          </a:bodyPr>
          <a:lstStyle/>
          <a:p>
            <a:pPr lvl="1"/>
            <a:r>
              <a:rPr lang="en-GB" sz="2800" dirty="0">
                <a:latin typeface="Arial" panose="020B0604020202020204" pitchFamily="34" charset="0"/>
                <a:cs typeface="Arial" panose="020B0604020202020204" pitchFamily="34" charset="0"/>
              </a:rPr>
              <a:t>Lucas Alaman: </a:t>
            </a:r>
            <a:r>
              <a:rPr lang="en-GB" sz="2800" dirty="0" smtClean="0">
                <a:latin typeface="Arial" panose="020B0604020202020204" pitchFamily="34" charset="0"/>
                <a:cs typeface="Arial" panose="020B0604020202020204" pitchFamily="34" charset="0"/>
              </a:rPr>
              <a:t>“money spent</a:t>
            </a:r>
          </a:p>
          <a:p>
            <a:pPr lvl="1"/>
            <a:r>
              <a:rPr lang="en-GB" sz="2800" dirty="0" smtClean="0">
                <a:latin typeface="Arial" panose="020B0604020202020204" pitchFamily="34" charset="0"/>
                <a:cs typeface="Arial" panose="020B0604020202020204" pitchFamily="34" charset="0"/>
              </a:rPr>
              <a:t>on arming </a:t>
            </a:r>
            <a:r>
              <a:rPr lang="en-GB" sz="2800" dirty="0">
                <a:latin typeface="Arial" panose="020B0604020202020204" pitchFamily="34" charset="0"/>
                <a:cs typeface="Arial" panose="020B0604020202020204" pitchFamily="34" charset="0"/>
              </a:rPr>
              <a:t>Mexican </a:t>
            </a:r>
            <a:r>
              <a:rPr lang="en-GB" sz="2800" dirty="0" smtClean="0">
                <a:latin typeface="Arial" panose="020B0604020202020204" pitchFamily="34" charset="0"/>
                <a:cs typeface="Arial" panose="020B0604020202020204" pitchFamily="34" charset="0"/>
              </a:rPr>
              <a:t>troops</a:t>
            </a:r>
          </a:p>
          <a:p>
            <a:pPr lvl="1"/>
            <a:r>
              <a:rPr lang="en-GB" sz="2800" dirty="0" smtClean="0">
                <a:latin typeface="Arial" panose="020B0604020202020204" pitchFamily="34" charset="0"/>
                <a:cs typeface="Arial" panose="020B0604020202020204" pitchFamily="34" charset="0"/>
              </a:rPr>
              <a:t>merely enabled </a:t>
            </a:r>
            <a:r>
              <a:rPr lang="en-GB" sz="2800" dirty="0">
                <a:latin typeface="Arial" panose="020B0604020202020204" pitchFamily="34" charset="0"/>
                <a:cs typeface="Arial" panose="020B0604020202020204" pitchFamily="34" charset="0"/>
              </a:rPr>
              <a:t>them to </a:t>
            </a:r>
            <a:r>
              <a:rPr lang="en-GB" sz="2800" dirty="0" smtClean="0">
                <a:latin typeface="Arial" panose="020B0604020202020204" pitchFamily="34" charset="0"/>
                <a:cs typeface="Arial" panose="020B0604020202020204" pitchFamily="34" charset="0"/>
              </a:rPr>
              <a:t>fight</a:t>
            </a:r>
          </a:p>
          <a:p>
            <a:pPr lvl="1"/>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each </a:t>
            </a:r>
            <a:r>
              <a:rPr lang="en-GB" sz="2800" dirty="0" smtClean="0">
                <a:latin typeface="Arial" panose="020B0604020202020204" pitchFamily="34" charset="0"/>
                <a:cs typeface="Arial" panose="020B0604020202020204" pitchFamily="34" charset="0"/>
              </a:rPr>
              <a:t>other  </a:t>
            </a:r>
            <a:r>
              <a:rPr lang="en-GB" sz="2800" dirty="0">
                <a:latin typeface="Arial" panose="020B0604020202020204" pitchFamily="34" charset="0"/>
                <a:cs typeface="Arial" panose="020B0604020202020204" pitchFamily="34" charset="0"/>
              </a:rPr>
              <a:t>and 'give </a:t>
            </a:r>
            <a:r>
              <a:rPr lang="en-GB" sz="2800" dirty="0" smtClean="0">
                <a:latin typeface="Arial" panose="020B0604020202020204" pitchFamily="34" charset="0"/>
                <a:cs typeface="Arial" panose="020B0604020202020204" pitchFamily="34" charset="0"/>
              </a:rPr>
              <a:t>the</a:t>
            </a:r>
          </a:p>
          <a:p>
            <a:pPr lvl="1"/>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illusion' that the country</a:t>
            </a:r>
          </a:p>
          <a:p>
            <a:pPr lvl="1"/>
            <a:r>
              <a:rPr lang="en-GB" sz="2800" dirty="0">
                <a:latin typeface="Arial" panose="020B0604020202020204" pitchFamily="34" charset="0"/>
                <a:cs typeface="Arial" panose="020B0604020202020204" pitchFamily="34" charset="0"/>
              </a:rPr>
              <a:t> possessed an army for </a:t>
            </a:r>
            <a:r>
              <a:rPr lang="en-GB" sz="2800" dirty="0" smtClean="0">
                <a:latin typeface="Arial" panose="020B0604020202020204" pitchFamily="34" charset="0"/>
                <a:cs typeface="Arial" panose="020B0604020202020204" pitchFamily="34" charset="0"/>
              </a:rPr>
              <a:t>its</a:t>
            </a:r>
          </a:p>
          <a:p>
            <a:pPr lvl="1"/>
            <a:r>
              <a:rPr lang="en-GB" sz="2800" dirty="0" smtClean="0">
                <a:latin typeface="Arial" panose="020B0604020202020204" pitchFamily="34" charset="0"/>
                <a:cs typeface="Arial" panose="020B0604020202020204" pitchFamily="34" charset="0"/>
              </a:rPr>
              <a:t> defence</a:t>
            </a:r>
            <a:r>
              <a:rPr lang="en-GB" sz="2400" dirty="0" smtClean="0">
                <a:latin typeface="Arial" panose="020B0604020202020204" pitchFamily="34" charset="0"/>
                <a:cs typeface="Arial" panose="020B0604020202020204" pitchFamily="34" charset="0"/>
              </a:rPr>
              <a:t>."</a:t>
            </a:r>
            <a:r>
              <a:rPr lang="en-GB" sz="2400" baseline="30000" dirty="0" smtClean="0">
                <a:latin typeface="Arial" panose="020B0604020202020204" pitchFamily="34" charset="0"/>
                <a:cs typeface="Arial" panose="020B0604020202020204" pitchFamily="34" charset="0"/>
                <a:hlinkClick r:id="rId3"/>
              </a:rPr>
              <a: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7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8846" y="160442"/>
            <a:ext cx="8911687" cy="1280890"/>
          </a:xfrm>
        </p:spPr>
        <p:txBody>
          <a:bodyPr/>
          <a:lstStyle/>
          <a:p>
            <a:pPr algn="ctr"/>
            <a:r>
              <a:rPr lang="en-GB" dirty="0" smtClean="0"/>
              <a:t>Outbreak of ‘War Fever’</a:t>
            </a:r>
            <a:endParaRPr lang="en-GB" dirty="0"/>
          </a:p>
        </p:txBody>
      </p:sp>
      <p:pic>
        <p:nvPicPr>
          <p:cNvPr id="4" name="Picture 3"/>
          <p:cNvPicPr>
            <a:picLocks noChangeAspect="1"/>
          </p:cNvPicPr>
          <p:nvPr/>
        </p:nvPicPr>
        <p:blipFill>
          <a:blip r:embed="rId2"/>
          <a:stretch>
            <a:fillRect/>
          </a:stretch>
        </p:blipFill>
        <p:spPr>
          <a:xfrm>
            <a:off x="294723" y="1648919"/>
            <a:ext cx="6735664" cy="4976734"/>
          </a:xfrm>
          <a:prstGeom prst="rect">
            <a:avLst/>
          </a:prstGeom>
        </p:spPr>
      </p:pic>
      <p:sp>
        <p:nvSpPr>
          <p:cNvPr id="5" name="TextBox 4"/>
          <p:cNvSpPr txBox="1"/>
          <p:nvPr/>
        </p:nvSpPr>
        <p:spPr>
          <a:xfrm>
            <a:off x="7008073" y="2815915"/>
            <a:ext cx="5559535" cy="1815882"/>
          </a:xfrm>
          <a:prstGeom prst="rect">
            <a:avLst/>
          </a:prstGeom>
          <a:noFill/>
        </p:spPr>
        <p:txBody>
          <a:bodyPr wrap="none" rtlCol="0">
            <a:spAutoFit/>
          </a:bodyPr>
          <a:lstStyle>
            <a:defPPr>
              <a:defRPr lang="en-US"/>
            </a:defPPr>
            <a:lvl1pPr>
              <a:defRPr sz="2800">
                <a:latin typeface="Arial" panose="020B0604020202020204" pitchFamily="34" charset="0"/>
                <a:cs typeface="Arial" panose="020B0604020202020204" pitchFamily="34" charset="0"/>
              </a:defRPr>
            </a:lvl1pPr>
          </a:lstStyle>
          <a:p>
            <a:r>
              <a:rPr lang="en-GB" dirty="0"/>
              <a:t>John Q Adams (fmr President)</a:t>
            </a:r>
          </a:p>
          <a:p>
            <a:r>
              <a:rPr lang="en-GB" dirty="0"/>
              <a:t>…”unjust and unholy war”</a:t>
            </a:r>
          </a:p>
          <a:p>
            <a:r>
              <a:rPr lang="en-GB" dirty="0"/>
              <a:t>Attempt by South to expand slave</a:t>
            </a:r>
          </a:p>
          <a:p>
            <a:r>
              <a:rPr lang="en-GB" dirty="0"/>
              <a:t>empire</a:t>
            </a:r>
          </a:p>
        </p:txBody>
      </p:sp>
      <p:sp>
        <p:nvSpPr>
          <p:cNvPr id="6" name="TextBox 5"/>
          <p:cNvSpPr txBox="1"/>
          <p:nvPr/>
        </p:nvSpPr>
        <p:spPr>
          <a:xfrm>
            <a:off x="7004365" y="1166326"/>
            <a:ext cx="5644494" cy="138499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Abraham Lincoln. Illinois</a:t>
            </a:r>
          </a:p>
          <a:p>
            <a:r>
              <a:rPr lang="en-GB" sz="2800" dirty="0" smtClean="0">
                <a:latin typeface="Arial" panose="020B0604020202020204" pitchFamily="34" charset="0"/>
                <a:cs typeface="Arial" panose="020B0604020202020204" pitchFamily="34" charset="0"/>
              </a:rPr>
              <a:t>Lawyer…house of representatives</a:t>
            </a:r>
          </a:p>
          <a:p>
            <a:r>
              <a:rPr lang="en-GB" sz="2800" dirty="0" smtClean="0">
                <a:latin typeface="Arial" panose="020B0604020202020204" pitchFamily="34" charset="0"/>
                <a:cs typeface="Arial" panose="020B0604020202020204" pitchFamily="34" charset="0"/>
              </a:rPr>
              <a:t>“Spot </a:t>
            </a:r>
            <a:r>
              <a:rPr lang="en-GB" sz="2800" dirty="0" err="1" smtClean="0">
                <a:latin typeface="Arial" panose="020B0604020202020204" pitchFamily="34" charset="0"/>
                <a:cs typeface="Arial" panose="020B0604020202020204" pitchFamily="34" charset="0"/>
              </a:rPr>
              <a:t>Resolution”challenges</a:t>
            </a:r>
            <a:r>
              <a:rPr lang="en-GB" sz="2800" dirty="0" smtClean="0">
                <a:latin typeface="Arial" panose="020B0604020202020204" pitchFamily="34" charset="0"/>
                <a:cs typeface="Arial" panose="020B0604020202020204" pitchFamily="34" charset="0"/>
              </a:rPr>
              <a:t> Polk</a:t>
            </a:r>
          </a:p>
        </p:txBody>
      </p:sp>
      <p:sp>
        <p:nvSpPr>
          <p:cNvPr id="7" name="TextBox 6"/>
          <p:cNvSpPr txBox="1"/>
          <p:nvPr/>
        </p:nvSpPr>
        <p:spPr>
          <a:xfrm>
            <a:off x="7023994" y="4876140"/>
            <a:ext cx="5404043" cy="1815882"/>
          </a:xfrm>
          <a:prstGeom prst="rect">
            <a:avLst/>
          </a:prstGeom>
          <a:noFill/>
        </p:spPr>
        <p:txBody>
          <a:bodyPr wrap="none" rtlCol="0">
            <a:spAutoFit/>
          </a:bodyPr>
          <a:lstStyle>
            <a:defPPr>
              <a:defRPr lang="en-US"/>
            </a:defPPr>
            <a:lvl1pPr>
              <a:defRPr sz="2800">
                <a:latin typeface="Arial" panose="020B0604020202020204" pitchFamily="34" charset="0"/>
                <a:cs typeface="Arial" panose="020B0604020202020204" pitchFamily="34" charset="0"/>
              </a:defRPr>
            </a:lvl1pPr>
          </a:lstStyle>
          <a:p>
            <a:r>
              <a:rPr lang="en-GB" dirty="0" smtClean="0"/>
              <a:t>‘War fever’ takes hold:</a:t>
            </a:r>
            <a:endParaRPr lang="en-GB" dirty="0"/>
          </a:p>
          <a:p>
            <a:r>
              <a:rPr lang="en-GB" dirty="0" smtClean="0"/>
              <a:t>Media embellish </a:t>
            </a:r>
            <a:r>
              <a:rPr lang="en-GB" dirty="0"/>
              <a:t>Mexican “</a:t>
            </a:r>
            <a:r>
              <a:rPr lang="en-GB" dirty="0" smtClean="0"/>
              <a:t>attack</a:t>
            </a:r>
          </a:p>
          <a:p>
            <a:r>
              <a:rPr lang="en-GB" dirty="0" smtClean="0"/>
              <a:t>&amp; spread rumour </a:t>
            </a:r>
            <a:r>
              <a:rPr lang="en-GB" dirty="0"/>
              <a:t>British eyes </a:t>
            </a:r>
            <a:endParaRPr lang="en-GB" dirty="0" smtClean="0"/>
          </a:p>
          <a:p>
            <a:r>
              <a:rPr lang="en-GB" dirty="0"/>
              <a:t>a</a:t>
            </a:r>
            <a:r>
              <a:rPr lang="en-GB" dirty="0" smtClean="0"/>
              <a:t>bout to invade California</a:t>
            </a:r>
            <a:endParaRPr lang="en-GB" dirty="0"/>
          </a:p>
        </p:txBody>
      </p:sp>
      <p:sp>
        <p:nvSpPr>
          <p:cNvPr id="9" name="TextBox 8"/>
          <p:cNvSpPr txBox="1"/>
          <p:nvPr/>
        </p:nvSpPr>
        <p:spPr>
          <a:xfrm>
            <a:off x="2173574" y="1109272"/>
            <a:ext cx="4166525" cy="523220"/>
          </a:xfrm>
          <a:prstGeom prst="rect">
            <a:avLst/>
          </a:prstGeom>
          <a:noFill/>
        </p:spPr>
        <p:txBody>
          <a:bodyPr wrap="none" rtlCol="0">
            <a:spAutoFit/>
          </a:bodyPr>
          <a:lstStyle/>
          <a:p>
            <a:r>
              <a:rPr lang="en-GB" sz="2800" smtClean="0">
                <a:latin typeface="Arial" panose="020B0604020202020204" pitchFamily="34" charset="0"/>
                <a:cs typeface="Arial" panose="020B0604020202020204" pitchFamily="34" charset="0"/>
              </a:rPr>
              <a:t>Abraham Lincoln in 1845</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65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195" y="249356"/>
            <a:ext cx="8911687" cy="1280890"/>
          </a:xfrm>
        </p:spPr>
        <p:txBody>
          <a:bodyPr/>
          <a:lstStyle/>
          <a:p>
            <a:r>
              <a:rPr lang="en-GB" dirty="0" smtClean="0"/>
              <a:t>US Army 1846 </a:t>
            </a:r>
            <a:endParaRPr lang="en-GB" dirty="0"/>
          </a:p>
        </p:txBody>
      </p:sp>
      <p:pic>
        <p:nvPicPr>
          <p:cNvPr id="12290" name="Picture 2" descr="https://upload.wikimedia.org/wikipedia/commons/thumb/3/34/US_Uniform_1840.jpeg/250px-US_Uniform_184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51" y="1274164"/>
            <a:ext cx="7210270" cy="5583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14661" y="570735"/>
            <a:ext cx="4386137" cy="138499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Regular professional army</a:t>
            </a:r>
          </a:p>
          <a:p>
            <a:r>
              <a:rPr lang="en-GB" sz="2800" dirty="0" smtClean="0">
                <a:latin typeface="Arial" panose="020B0604020202020204" pitchFamily="34" charset="0"/>
                <a:cs typeface="Arial" panose="020B0604020202020204" pitchFamily="34" charset="0"/>
              </a:rPr>
              <a:t> 8,000 but well trained.</a:t>
            </a:r>
          </a:p>
          <a:p>
            <a:r>
              <a:rPr lang="en-GB" sz="2800" dirty="0" smtClean="0">
                <a:latin typeface="Arial" panose="020B0604020202020204" pitchFamily="34" charset="0"/>
                <a:cs typeface="Arial" panose="020B0604020202020204" pitchFamily="34" charset="0"/>
              </a:rPr>
              <a:t> Junior officers West Point</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7518895" y="2164189"/>
            <a:ext cx="4526028" cy="1384995"/>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Most infantry </a:t>
            </a:r>
            <a:r>
              <a:rPr lang="en-GB" sz="2800" dirty="0">
                <a:latin typeface="Arial" panose="020B0604020202020204" pitchFamily="34" charset="0"/>
                <a:cs typeface="Arial" panose="020B0604020202020204" pitchFamily="34" charset="0"/>
              </a:rPr>
              <a:t>armed with modern rifles Highly trained mobile artillery. </a:t>
            </a:r>
          </a:p>
        </p:txBody>
      </p:sp>
      <p:sp>
        <p:nvSpPr>
          <p:cNvPr id="7" name="TextBox 6"/>
          <p:cNvSpPr txBox="1"/>
          <p:nvPr/>
        </p:nvSpPr>
        <p:spPr>
          <a:xfrm>
            <a:off x="7366640" y="3811623"/>
            <a:ext cx="184731" cy="461665"/>
          </a:xfrm>
          <a:prstGeom prst="rect">
            <a:avLst/>
          </a:prstGeom>
          <a:noFill/>
        </p:spPr>
        <p:txBody>
          <a:bodyPr wrap="none" rtlCol="0">
            <a:spAutoFit/>
          </a:bodyPr>
          <a:lstStyle/>
          <a:p>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421653" y="3538302"/>
            <a:ext cx="5006499" cy="1815882"/>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Regular army increased to </a:t>
            </a:r>
          </a:p>
          <a:p>
            <a:r>
              <a:rPr lang="en-GB" sz="2800" dirty="0" smtClean="0">
                <a:latin typeface="Arial" panose="020B0604020202020204" pitchFamily="34" charset="0"/>
                <a:cs typeface="Arial" panose="020B0604020202020204" pitchFamily="34" charset="0"/>
              </a:rPr>
              <a:t>30,000 plus 60,000 volunteers</a:t>
            </a:r>
          </a:p>
          <a:p>
            <a:r>
              <a:rPr lang="en-GB" sz="2800" dirty="0" smtClean="0">
                <a:latin typeface="Arial" panose="020B0604020202020204" pitchFamily="34" charset="0"/>
                <a:cs typeface="Arial" panose="020B0604020202020204" pitchFamily="34" charset="0"/>
              </a:rPr>
              <a:t>50</a:t>
            </a:r>
            <a:r>
              <a:rPr lang="en-GB" sz="2800" dirty="0">
                <a:latin typeface="Arial" panose="020B0604020202020204" pitchFamily="34" charset="0"/>
                <a:cs typeface="Arial" panose="020B0604020202020204" pitchFamily="34" charset="0"/>
              </a:rPr>
              <a:t>% newly arrived immigrants</a:t>
            </a:r>
          </a:p>
          <a:p>
            <a:r>
              <a:rPr lang="en-GB" sz="2800" dirty="0">
                <a:latin typeface="Arial" panose="020B0604020202020204" pitchFamily="34" charset="0"/>
                <a:cs typeface="Arial" panose="020B0604020202020204" pitchFamily="34" charset="0"/>
              </a:rPr>
              <a:t>Mostly from Ireland</a:t>
            </a:r>
          </a:p>
        </p:txBody>
      </p:sp>
      <p:sp>
        <p:nvSpPr>
          <p:cNvPr id="9" name="TextBox 8"/>
          <p:cNvSpPr txBox="1"/>
          <p:nvPr/>
        </p:nvSpPr>
        <p:spPr>
          <a:xfrm>
            <a:off x="7478107" y="5473005"/>
            <a:ext cx="5144357" cy="1384995"/>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Irish face discrimination</a:t>
            </a:r>
          </a:p>
          <a:p>
            <a:r>
              <a:rPr lang="en-GB" sz="2800" dirty="0">
                <a:latin typeface="Arial" panose="020B0604020202020204" pitchFamily="34" charset="0"/>
                <a:cs typeface="Arial" panose="020B0604020202020204" pitchFamily="34" charset="0"/>
              </a:rPr>
              <a:t>Hundreds desert to join Mexico</a:t>
            </a:r>
          </a:p>
          <a:p>
            <a:r>
              <a:rPr lang="en-GB" sz="2800" dirty="0">
                <a:latin typeface="Arial" panose="020B0604020202020204" pitchFamily="34" charset="0"/>
                <a:cs typeface="Arial" panose="020B0604020202020204" pitchFamily="34" charset="0"/>
              </a:rPr>
              <a:t>..St Patricks Regiment</a:t>
            </a:r>
            <a:r>
              <a:rPr lang="en-GB"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7493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856" y="0"/>
            <a:ext cx="8911687" cy="1159719"/>
          </a:xfrm>
        </p:spPr>
        <p:txBody>
          <a:bodyPr/>
          <a:lstStyle/>
          <a:p>
            <a:r>
              <a:rPr lang="en-GB" dirty="0" smtClean="0"/>
              <a:t>3 US Invasions of Mexico</a:t>
            </a:r>
            <a:endParaRPr lang="en-GB" dirty="0"/>
          </a:p>
        </p:txBody>
      </p:sp>
      <p:pic>
        <p:nvPicPr>
          <p:cNvPr id="1331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292"/>
            <a:ext cx="8390965" cy="577870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293495" y="130414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latin typeface="Arial" panose="020B0604020202020204" pitchFamily="34" charset="0"/>
                <a:cs typeface="Arial" panose="020B0604020202020204" pitchFamily="34" charset="0"/>
              </a:rPr>
              <a:t>1</a:t>
            </a:r>
            <a:endParaRPr lang="en-GB" sz="3200" dirty="0">
              <a:latin typeface="Arial" panose="020B0604020202020204" pitchFamily="34" charset="0"/>
              <a:cs typeface="Arial" panose="020B0604020202020204" pitchFamily="34" charset="0"/>
            </a:endParaRPr>
          </a:p>
        </p:txBody>
      </p:sp>
      <p:sp>
        <p:nvSpPr>
          <p:cNvPr id="6" name="Oval 5"/>
          <p:cNvSpPr/>
          <p:nvPr/>
        </p:nvSpPr>
        <p:spPr>
          <a:xfrm>
            <a:off x="3810000" y="256581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latin typeface="Arial" panose="020B0604020202020204" pitchFamily="34" charset="0"/>
                <a:cs typeface="Arial" panose="020B0604020202020204" pitchFamily="34" charset="0"/>
              </a:rPr>
              <a:t>2</a:t>
            </a:r>
            <a:endParaRPr lang="en-GB" sz="3200" dirty="0">
              <a:latin typeface="Arial" panose="020B0604020202020204" pitchFamily="34" charset="0"/>
              <a:cs typeface="Arial" panose="020B0604020202020204" pitchFamily="34" charset="0"/>
            </a:endParaRPr>
          </a:p>
        </p:txBody>
      </p:sp>
      <p:sp>
        <p:nvSpPr>
          <p:cNvPr id="7" name="Oval 6"/>
          <p:cNvSpPr/>
          <p:nvPr/>
        </p:nvSpPr>
        <p:spPr>
          <a:xfrm>
            <a:off x="6105993" y="439711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latin typeface="Arial" panose="020B0604020202020204" pitchFamily="34" charset="0"/>
                <a:cs typeface="Arial" panose="020B0604020202020204" pitchFamily="34" charset="0"/>
              </a:rPr>
              <a:t>3</a:t>
            </a:r>
            <a:endParaRPr lang="en-GB" sz="3200" dirty="0">
              <a:latin typeface="Arial" panose="020B0604020202020204" pitchFamily="34" charset="0"/>
              <a:cs typeface="Arial" panose="020B0604020202020204" pitchFamily="34" charset="0"/>
            </a:endParaRPr>
          </a:p>
        </p:txBody>
      </p:sp>
      <p:sp>
        <p:nvSpPr>
          <p:cNvPr id="5" name="TextBox 4"/>
          <p:cNvSpPr txBox="1"/>
          <p:nvPr/>
        </p:nvSpPr>
        <p:spPr>
          <a:xfrm>
            <a:off x="8412480" y="2043953"/>
            <a:ext cx="3861995" cy="9541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1…Land and Ocea</a:t>
            </a:r>
            <a:r>
              <a:rPr lang="en-GB" sz="2800" dirty="0">
                <a:latin typeface="Arial" panose="020B0604020202020204" pitchFamily="34" charset="0"/>
                <a:cs typeface="Arial" panose="020B0604020202020204" pitchFamily="34" charset="0"/>
              </a:rPr>
              <a:t>n</a:t>
            </a:r>
            <a:r>
              <a:rPr lang="en-GB" sz="2800" dirty="0" smtClean="0">
                <a:latin typeface="Arial" panose="020B0604020202020204" pitchFamily="34" charset="0"/>
                <a:cs typeface="Arial" panose="020B0604020202020204" pitchFamily="34" charset="0"/>
              </a:rPr>
              <a:t> ….from West</a:t>
            </a:r>
            <a:endParaRPr lang="en-GB" sz="2800" dirty="0">
              <a:latin typeface="Arial" panose="020B0604020202020204" pitchFamily="34" charset="0"/>
              <a:cs typeface="Arial" panose="020B0604020202020204" pitchFamily="34" charset="0"/>
            </a:endParaRPr>
          </a:p>
        </p:txBody>
      </p:sp>
      <p:sp>
        <p:nvSpPr>
          <p:cNvPr id="9" name="TextBox 8"/>
          <p:cNvSpPr txBox="1"/>
          <p:nvPr/>
        </p:nvSpPr>
        <p:spPr>
          <a:xfrm>
            <a:off x="8500334" y="3713183"/>
            <a:ext cx="3022238"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2…North…Texas </a:t>
            </a:r>
          </a:p>
        </p:txBody>
      </p:sp>
      <p:sp>
        <p:nvSpPr>
          <p:cNvPr id="10" name="TextBox 9"/>
          <p:cNvSpPr txBox="1"/>
          <p:nvPr/>
        </p:nvSpPr>
        <p:spPr>
          <a:xfrm>
            <a:off x="8480612" y="5102711"/>
            <a:ext cx="2941831"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3…Gulf Invasion </a:t>
            </a:r>
          </a:p>
        </p:txBody>
      </p:sp>
    </p:spTree>
    <p:extLst>
      <p:ext uri="{BB962C8B-B14F-4D97-AF65-F5344CB8AC3E}">
        <p14:creationId xmlns:p14="http://schemas.microsoft.com/office/powerpoint/2010/main" val="221629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112" y="2977566"/>
            <a:ext cx="8911687" cy="1280890"/>
          </a:xfrm>
        </p:spPr>
        <p:txBody>
          <a:bodyPr/>
          <a:lstStyle/>
          <a:p>
            <a:pPr algn="ctr"/>
            <a:r>
              <a:rPr lang="en-GB" dirty="0" smtClean="0"/>
              <a:t>Invasion of the West</a:t>
            </a:r>
            <a:endParaRPr lang="en-GB" dirty="0"/>
          </a:p>
        </p:txBody>
      </p:sp>
    </p:spTree>
    <p:extLst>
      <p:ext uri="{BB962C8B-B14F-4D97-AF65-F5344CB8AC3E}">
        <p14:creationId xmlns:p14="http://schemas.microsoft.com/office/powerpoint/2010/main" val="3288079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54" y="0"/>
            <a:ext cx="8911687" cy="1280890"/>
          </a:xfrm>
        </p:spPr>
        <p:txBody>
          <a:bodyPr/>
          <a:lstStyle/>
          <a:p>
            <a:pPr algn="ctr"/>
            <a:r>
              <a:rPr lang="en-GB" dirty="0" smtClean="0"/>
              <a:t>“Bear Flag Republic”</a:t>
            </a:r>
            <a:endParaRPr lang="en-GB" dirty="0"/>
          </a:p>
        </p:txBody>
      </p:sp>
      <p:pic>
        <p:nvPicPr>
          <p:cNvPr id="4" name="Picture 3"/>
          <p:cNvPicPr>
            <a:picLocks noChangeAspect="1"/>
          </p:cNvPicPr>
          <p:nvPr/>
        </p:nvPicPr>
        <p:blipFill>
          <a:blip r:embed="rId2"/>
          <a:stretch>
            <a:fillRect/>
          </a:stretch>
        </p:blipFill>
        <p:spPr>
          <a:xfrm>
            <a:off x="149901" y="817581"/>
            <a:ext cx="7312783" cy="5913004"/>
          </a:xfrm>
          <a:prstGeom prst="rect">
            <a:avLst/>
          </a:prstGeom>
        </p:spPr>
      </p:pic>
      <p:sp>
        <p:nvSpPr>
          <p:cNvPr id="5" name="TextBox 4"/>
          <p:cNvSpPr txBox="1"/>
          <p:nvPr/>
        </p:nvSpPr>
        <p:spPr>
          <a:xfrm>
            <a:off x="7390044" y="1942694"/>
            <a:ext cx="4600940"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US Survey </a:t>
            </a:r>
            <a:r>
              <a:rPr lang="en-GB" sz="2400" dirty="0" smtClean="0">
                <a:latin typeface="Arial" panose="020B0604020202020204" pitchFamily="34" charset="0"/>
                <a:cs typeface="Arial" panose="020B0604020202020204" pitchFamily="34" charset="0"/>
              </a:rPr>
              <a:t>expedition of 60 men</a:t>
            </a:r>
          </a:p>
          <a:p>
            <a:r>
              <a:rPr lang="en-GB" sz="2400" dirty="0" smtClean="0">
                <a:latin typeface="Arial" panose="020B0604020202020204" pitchFamily="34" charset="0"/>
                <a:cs typeface="Arial" panose="020B0604020202020204" pitchFamily="34" charset="0"/>
              </a:rPr>
              <a:t>arrives in north…rumour </a:t>
            </a:r>
            <a:r>
              <a:rPr lang="en-GB" sz="2400" dirty="0">
                <a:latin typeface="Arial" panose="020B0604020202020204" pitchFamily="34" charset="0"/>
                <a:cs typeface="Arial" panose="020B0604020202020204" pitchFamily="34" charset="0"/>
              </a:rPr>
              <a:t>of war</a:t>
            </a:r>
            <a:r>
              <a:rPr lang="en-GB" sz="2400" dirty="0" smtClean="0">
                <a:latin typeface="Arial" panose="020B0604020202020204" pitchFamily="34" charset="0"/>
                <a:cs typeface="Arial" panose="020B0604020202020204" pitchFamily="34" charset="0"/>
              </a:rPr>
              <a:t>..</a:t>
            </a:r>
          </a:p>
          <a:p>
            <a:r>
              <a:rPr lang="en-GB" sz="2400" dirty="0" smtClean="0">
                <a:latin typeface="Arial" panose="020B0604020202020204" pitchFamily="34" charset="0"/>
                <a:cs typeface="Arial" panose="020B0604020202020204" pitchFamily="34" charset="0"/>
              </a:rPr>
              <a:t>Join 30 Anglo settlers to claim </a:t>
            </a:r>
          </a:p>
          <a:p>
            <a:r>
              <a:rPr lang="en-GB" sz="2400" dirty="0" smtClean="0">
                <a:latin typeface="Arial" panose="020B0604020202020204" pitchFamily="34" charset="0"/>
                <a:cs typeface="Arial" panose="020B0604020202020204" pitchFamily="34" charset="0"/>
              </a:rPr>
              <a:t>“Bear Flag Republic” </a:t>
            </a:r>
            <a:r>
              <a:rPr lang="en-GB" sz="2400" dirty="0">
                <a:latin typeface="Arial" panose="020B0604020202020204" pitchFamily="34" charset="0"/>
                <a:cs typeface="Arial" panose="020B0604020202020204" pitchFamily="34" charset="0"/>
              </a:rPr>
              <a:t>June </a:t>
            </a:r>
            <a:r>
              <a:rPr lang="en-GB" sz="2400" dirty="0" smtClean="0">
                <a:latin typeface="Arial" panose="020B0604020202020204" pitchFamily="34" charset="0"/>
                <a:cs typeface="Arial" panose="020B0604020202020204" pitchFamily="34" charset="0"/>
              </a:rPr>
              <a:t>1846</a:t>
            </a:r>
          </a:p>
          <a:p>
            <a:r>
              <a:rPr lang="en-GB" sz="2400" dirty="0" smtClean="0">
                <a:latin typeface="Arial" panose="020B0604020202020204" pitchFamily="34" charset="0"/>
                <a:cs typeface="Arial" panose="020B0604020202020204" pitchFamily="34" charset="0"/>
              </a:rPr>
              <a:t>..Governor flees south</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488839" y="274071"/>
            <a:ext cx="4892686" cy="1569660"/>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Total population California 1846</a:t>
            </a:r>
          </a:p>
          <a:p>
            <a:r>
              <a:rPr lang="en-GB" sz="2400" dirty="0" smtClean="0">
                <a:latin typeface="Arial" panose="020B0604020202020204" pitchFamily="34" charset="0"/>
                <a:cs typeface="Arial" panose="020B0604020202020204" pitchFamily="34" charset="0"/>
              </a:rPr>
              <a:t>10,000 Californios (most in south)</a:t>
            </a:r>
          </a:p>
          <a:p>
            <a:r>
              <a:rPr lang="en-GB" sz="2400" dirty="0" smtClean="0">
                <a:latin typeface="Arial" panose="020B0604020202020204" pitchFamily="34" charset="0"/>
                <a:cs typeface="Arial" panose="020B0604020202020204" pitchFamily="34" charset="0"/>
              </a:rPr>
              <a:t>1,500 Anglos (most in north) </a:t>
            </a:r>
          </a:p>
          <a:p>
            <a:r>
              <a:rPr lang="en-GB" sz="2400" dirty="0" smtClean="0">
                <a:latin typeface="Arial" panose="020B0604020202020204" pitchFamily="34" charset="0"/>
                <a:cs typeface="Arial" panose="020B0604020202020204" pitchFamily="34" charset="0"/>
              </a:rPr>
              <a:t>150,000 </a:t>
            </a:r>
            <a:r>
              <a:rPr lang="en-GB" sz="2400" dirty="0" err="1" smtClean="0">
                <a:latin typeface="Arial" panose="020B0604020202020204" pitchFamily="34" charset="0"/>
                <a:cs typeface="Arial" panose="020B0604020202020204" pitchFamily="34" charset="0"/>
              </a:rPr>
              <a:t>Indians..no</a:t>
            </a:r>
            <a:r>
              <a:rPr lang="en-GB" sz="2400" dirty="0" smtClean="0">
                <a:latin typeface="Arial" panose="020B0604020202020204" pitchFamily="34" charset="0"/>
                <a:cs typeface="Arial" panose="020B0604020202020204" pitchFamily="34" charset="0"/>
              </a:rPr>
              <a:t> Mexican army</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497372" y="3953677"/>
            <a:ext cx="4551753" cy="110799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 Pacific fleet </a:t>
            </a:r>
            <a:r>
              <a:rPr lang="en-GB" sz="2400" dirty="0" smtClean="0">
                <a:latin typeface="Arial" panose="020B0604020202020204" pitchFamily="34" charset="0"/>
                <a:cs typeface="Arial" panose="020B0604020202020204" pitchFamily="34" charset="0"/>
              </a:rPr>
              <a:t>arrives August</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moves south</a:t>
            </a:r>
            <a:endParaRPr lang="en-GB" sz="2400" dirty="0">
              <a:latin typeface="Arial" panose="020B0604020202020204" pitchFamily="34" charset="0"/>
              <a:cs typeface="Arial" panose="020B0604020202020204" pitchFamily="34" charset="0"/>
            </a:endParaRPr>
          </a:p>
          <a:p>
            <a:endParaRPr lang="en-GB" dirty="0" smtClean="0"/>
          </a:p>
        </p:txBody>
      </p:sp>
      <p:sp>
        <p:nvSpPr>
          <p:cNvPr id="7" name="TextBox 6"/>
          <p:cNvSpPr txBox="1"/>
          <p:nvPr/>
        </p:nvSpPr>
        <p:spPr>
          <a:xfrm>
            <a:off x="7543714" y="6027003"/>
            <a:ext cx="395800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US Army moving West from</a:t>
            </a:r>
          </a:p>
          <a:p>
            <a:r>
              <a:rPr lang="en-GB" sz="2400" dirty="0">
                <a:latin typeface="Arial" panose="020B0604020202020204" pitchFamily="34" charset="0"/>
                <a:cs typeface="Arial" panose="020B0604020202020204" pitchFamily="34" charset="0"/>
              </a:rPr>
              <a:t>Texas </a:t>
            </a:r>
            <a:r>
              <a:rPr lang="en-GB" sz="2400" dirty="0" smtClean="0">
                <a:latin typeface="Arial" panose="020B0604020202020204" pitchFamily="34" charset="0"/>
                <a:cs typeface="Arial" panose="020B0604020202020204" pitchFamily="34" charset="0"/>
              </a:rPr>
              <a:t>arrives in </a:t>
            </a:r>
            <a:r>
              <a:rPr lang="en-GB" sz="2400" dirty="0">
                <a:latin typeface="Arial" panose="020B0604020202020204" pitchFamily="34" charset="0"/>
                <a:cs typeface="Arial" panose="020B0604020202020204" pitchFamily="34" charset="0"/>
              </a:rPr>
              <a:t>force</a:t>
            </a:r>
          </a:p>
        </p:txBody>
      </p:sp>
      <p:sp>
        <p:nvSpPr>
          <p:cNvPr id="9" name="TextBox 8"/>
          <p:cNvSpPr txBox="1"/>
          <p:nvPr/>
        </p:nvSpPr>
        <p:spPr>
          <a:xfrm>
            <a:off x="7572787" y="4854649"/>
            <a:ext cx="3709670"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US occupies Los Angeles</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gets </a:t>
            </a:r>
            <a:r>
              <a:rPr lang="en-GB" sz="2400" dirty="0" smtClean="0">
                <a:latin typeface="Arial" panose="020B0604020202020204" pitchFamily="34" charset="0"/>
                <a:cs typeface="Arial" panose="020B0604020202020204" pitchFamily="34" charset="0"/>
              </a:rPr>
              <a:t>drunk. Chased</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Out of town by </a:t>
            </a:r>
            <a:r>
              <a:rPr lang="en-GB" sz="2400" dirty="0" smtClean="0">
                <a:latin typeface="Arial" panose="020B0604020202020204" pitchFamily="34" charset="0"/>
                <a:cs typeface="Arial" panose="020B0604020202020204" pitchFamily="34" charset="0"/>
              </a:rPr>
              <a:t>Californios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960" y="0"/>
            <a:ext cx="8911687" cy="1280890"/>
          </a:xfrm>
        </p:spPr>
        <p:txBody>
          <a:bodyPr/>
          <a:lstStyle/>
          <a:p>
            <a:r>
              <a:rPr lang="en-GB" dirty="0" smtClean="0"/>
              <a:t>Invasion of New Mexico &amp; California</a:t>
            </a:r>
            <a:endParaRPr lang="en-GB" dirty="0"/>
          </a:p>
        </p:txBody>
      </p:sp>
      <p:sp>
        <p:nvSpPr>
          <p:cNvPr id="4" name="TextBox 3"/>
          <p:cNvSpPr txBox="1"/>
          <p:nvPr/>
        </p:nvSpPr>
        <p:spPr>
          <a:xfrm>
            <a:off x="844597" y="872936"/>
            <a:ext cx="6301725"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Battle of San Pasqual December 1846</a:t>
            </a:r>
            <a:endParaRPr lang="en-GB" sz="2800" dirty="0">
              <a:latin typeface="Arial" panose="020B0604020202020204" pitchFamily="34" charset="0"/>
              <a:cs typeface="Arial" panose="020B0604020202020204" pitchFamily="34" charset="0"/>
            </a:endParaRPr>
          </a:p>
        </p:txBody>
      </p:sp>
      <p:pic>
        <p:nvPicPr>
          <p:cNvPr id="16390" name="Picture 6" descr="This is an illustration of the battle of San Pasquale between th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46" y="1489587"/>
            <a:ext cx="7130128" cy="52209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00096" y="972461"/>
            <a:ext cx="4926349" cy="1323439"/>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US Army invade New Mexico</a:t>
            </a:r>
          </a:p>
          <a:p>
            <a:r>
              <a:rPr lang="en-GB" sz="2800" dirty="0" smtClean="0">
                <a:latin typeface="Arial" panose="020B0604020202020204" pitchFamily="34" charset="0"/>
                <a:cs typeface="Arial" panose="020B0604020202020204" pitchFamily="34" charset="0"/>
              </a:rPr>
              <a:t>July …Mexican army retreats</a:t>
            </a:r>
            <a:r>
              <a:rPr lang="en-GB" sz="2400" dirty="0" smtClean="0">
                <a:latin typeface="Arial" panose="020B0604020202020204" pitchFamily="34" charset="0"/>
                <a:cs typeface="Arial" panose="020B0604020202020204" pitchFamily="34" charset="0"/>
              </a:rPr>
              <a:t>.</a:t>
            </a:r>
          </a:p>
          <a:p>
            <a:r>
              <a:rPr lang="en-GB" sz="2400" dirty="0" smtClean="0">
                <a:latin typeface="Arial" panose="020B0604020202020204" pitchFamily="34" charset="0"/>
                <a:cs typeface="Arial" panose="020B0604020202020204" pitchFamily="34" charset="0"/>
              </a:rPr>
              <a:t> </a:t>
            </a:r>
            <a:endParaRPr lang="en-GB" dirty="0"/>
          </a:p>
        </p:txBody>
      </p:sp>
      <p:sp>
        <p:nvSpPr>
          <p:cNvPr id="10" name="TextBox 9"/>
          <p:cNvSpPr txBox="1"/>
          <p:nvPr/>
        </p:nvSpPr>
        <p:spPr>
          <a:xfrm>
            <a:off x="7435570" y="2255260"/>
            <a:ext cx="5524269"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Pueblo Indians revolt but crushed</a:t>
            </a:r>
          </a:p>
          <a:p>
            <a:r>
              <a:rPr lang="en-GB" sz="2800" dirty="0">
                <a:latin typeface="Arial" panose="020B0604020202020204" pitchFamily="34" charset="0"/>
                <a:cs typeface="Arial" panose="020B0604020202020204" pitchFamily="34" charset="0"/>
              </a:rPr>
              <a:t>…100’s killed</a:t>
            </a:r>
          </a:p>
        </p:txBody>
      </p:sp>
      <p:sp>
        <p:nvSpPr>
          <p:cNvPr id="11" name="TextBox 10"/>
          <p:cNvSpPr txBox="1"/>
          <p:nvPr/>
        </p:nvSpPr>
        <p:spPr>
          <a:xfrm>
            <a:off x="7665071" y="3365184"/>
            <a:ext cx="4402167" cy="2092881"/>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Army enters California </a:t>
            </a:r>
            <a:r>
              <a:rPr lang="en-GB" sz="2800" dirty="0" smtClean="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a:p>
            <a:r>
              <a:rPr lang="en-GB" sz="2800" dirty="0" err="1" smtClean="0">
                <a:latin typeface="Arial" panose="020B0604020202020204" pitchFamily="34" charset="0"/>
                <a:cs typeface="Arial" panose="020B0604020202020204" pitchFamily="34" charset="0"/>
              </a:rPr>
              <a:t>Californio</a:t>
            </a:r>
            <a:r>
              <a:rPr lang="en-GB" sz="2800" dirty="0" smtClean="0">
                <a:latin typeface="Arial" panose="020B0604020202020204" pitchFamily="34" charset="0"/>
                <a:cs typeface="Arial" panose="020B0604020202020204" pitchFamily="34" charset="0"/>
              </a:rPr>
              <a:t> volunteer </a:t>
            </a:r>
            <a:r>
              <a:rPr lang="en-GB" sz="2800" dirty="0">
                <a:latin typeface="Arial" panose="020B0604020202020204" pitchFamily="34" charset="0"/>
                <a:cs typeface="Arial" panose="020B0604020202020204" pitchFamily="34" charset="0"/>
              </a:rPr>
              <a:t>a</a:t>
            </a:r>
            <a:r>
              <a:rPr lang="en-GB" sz="2800" dirty="0" smtClean="0">
                <a:latin typeface="Arial" panose="020B0604020202020204" pitchFamily="34" charset="0"/>
                <a:cs typeface="Arial" panose="020B0604020202020204" pitchFamily="34" charset="0"/>
              </a:rPr>
              <a:t>ttack</a:t>
            </a:r>
          </a:p>
          <a:p>
            <a:r>
              <a:rPr lang="en-GB" sz="2800" dirty="0" smtClean="0">
                <a:latin typeface="Arial" panose="020B0604020202020204" pitchFamily="34" charset="0"/>
                <a:cs typeface="Arial" panose="020B0604020202020204" pitchFamily="34" charset="0"/>
              </a:rPr>
              <a:t>…</a:t>
            </a:r>
            <a:r>
              <a:rPr lang="en-GB" sz="2800" dirty="0">
                <a:latin typeface="Arial" panose="020B0604020202020204" pitchFamily="34" charset="0"/>
                <a:cs typeface="Arial" panose="020B0604020202020204" pitchFamily="34" charset="0"/>
              </a:rPr>
              <a:t>Americans </a:t>
            </a:r>
            <a:r>
              <a:rPr lang="en-GB" sz="2800" dirty="0" smtClean="0">
                <a:latin typeface="Arial" panose="020B0604020202020204" pitchFamily="34" charset="0"/>
                <a:cs typeface="Arial" panose="020B0604020202020204" pitchFamily="34" charset="0"/>
              </a:rPr>
              <a:t>lose </a:t>
            </a:r>
            <a:r>
              <a:rPr lang="en-GB" sz="2800" dirty="0">
                <a:latin typeface="Arial" panose="020B0604020202020204" pitchFamily="34" charset="0"/>
                <a:cs typeface="Arial" panose="020B0604020202020204" pitchFamily="34" charset="0"/>
              </a:rPr>
              <a:t>40 men </a:t>
            </a: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and </a:t>
            </a:r>
            <a:r>
              <a:rPr lang="en-GB" sz="2800" dirty="0">
                <a:latin typeface="Arial" panose="020B0604020202020204" pitchFamily="34" charset="0"/>
                <a:cs typeface="Arial" panose="020B0604020202020204" pitchFamily="34" charset="0"/>
              </a:rPr>
              <a:t>retreat</a:t>
            </a:r>
          </a:p>
          <a:p>
            <a:endParaRPr lang="en-GB" dirty="0"/>
          </a:p>
        </p:txBody>
      </p:sp>
      <p:sp>
        <p:nvSpPr>
          <p:cNvPr id="12" name="TextBox 11"/>
          <p:cNvSpPr txBox="1"/>
          <p:nvPr/>
        </p:nvSpPr>
        <p:spPr>
          <a:xfrm>
            <a:off x="7649346" y="5309235"/>
            <a:ext cx="4542654" cy="1661993"/>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Reinforcements arrive…….</a:t>
            </a:r>
          </a:p>
          <a:p>
            <a:r>
              <a:rPr lang="en-GB" sz="2800" dirty="0">
                <a:latin typeface="Arial" panose="020B0604020202020204" pitchFamily="34" charset="0"/>
                <a:cs typeface="Arial" panose="020B0604020202020204" pitchFamily="34" charset="0"/>
              </a:rPr>
              <a:t>Californios flee.. Americans</a:t>
            </a:r>
          </a:p>
          <a:p>
            <a:r>
              <a:rPr lang="en-GB" sz="2800" dirty="0">
                <a:latin typeface="Arial" panose="020B0604020202020204" pitchFamily="34" charset="0"/>
                <a:cs typeface="Arial" panose="020B0604020202020204" pitchFamily="34" charset="0"/>
              </a:rPr>
              <a:t>advance to Los Angeles</a:t>
            </a:r>
          </a:p>
          <a:p>
            <a:endParaRPr lang="en-GB" dirty="0"/>
          </a:p>
        </p:txBody>
      </p:sp>
    </p:spTree>
    <p:extLst>
      <p:ext uri="{BB962C8B-B14F-4D97-AF65-F5344CB8AC3E}">
        <p14:creationId xmlns:p14="http://schemas.microsoft.com/office/powerpoint/2010/main" val="32663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415" y="417633"/>
            <a:ext cx="8911687" cy="1280890"/>
          </a:xfrm>
        </p:spPr>
        <p:txBody>
          <a:bodyPr/>
          <a:lstStyle/>
          <a:p>
            <a:r>
              <a:rPr lang="en-GB" dirty="0" smtClean="0"/>
              <a:t>Treaty of Cahuenga January 1847</a:t>
            </a:r>
            <a:endParaRPr lang="en-GB" dirty="0"/>
          </a:p>
        </p:txBody>
      </p:sp>
      <p:pic>
        <p:nvPicPr>
          <p:cNvPr id="21506" name="Picture 2" descr="https://upload.wikimedia.org/wikipedia/commons/thumb/5/53/Treaty_of_Cahuenga.jpg/300px-Treaty_of_Cahu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84" y="1209368"/>
            <a:ext cx="7560603" cy="56486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75701" y="3076546"/>
            <a:ext cx="4346062"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American </a:t>
            </a:r>
            <a:r>
              <a:rPr lang="en-GB" sz="2400" dirty="0" smtClean="0">
                <a:latin typeface="Arial" panose="020B0604020202020204" pitchFamily="34" charset="0"/>
                <a:cs typeface="Arial" panose="020B0604020202020204" pitchFamily="34" charset="0"/>
              </a:rPr>
              <a:t>sea and land armies</a:t>
            </a:r>
          </a:p>
          <a:p>
            <a:r>
              <a:rPr lang="en-GB" sz="2400" dirty="0" smtClean="0">
                <a:latin typeface="Arial" panose="020B0604020202020204" pitchFamily="34" charset="0"/>
                <a:cs typeface="Arial" panose="020B0604020202020204" pitchFamily="34" charset="0"/>
              </a:rPr>
              <a:t>Merge 500+ men</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8082778" y="4390370"/>
            <a:ext cx="3881191"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Californios surrender</a:t>
            </a:r>
          </a:p>
          <a:p>
            <a:r>
              <a:rPr lang="en-GB" sz="2400" dirty="0" smtClean="0">
                <a:latin typeface="Arial" panose="020B0604020202020204" pitchFamily="34" charset="0"/>
                <a:cs typeface="Arial" panose="020B0604020202020204" pitchFamily="34" charset="0"/>
              </a:rPr>
              <a:t>..Governor Pico surrenders</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124554" y="1235395"/>
            <a:ext cx="3895323"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Fleet returns with army </a:t>
            </a:r>
            <a:r>
              <a:rPr lang="en-GB" sz="2400" dirty="0" smtClean="0">
                <a:latin typeface="Arial" panose="020B0604020202020204" pitchFamily="34" charset="0"/>
                <a:cs typeface="Arial" panose="020B0604020202020204" pitchFamily="34" charset="0"/>
              </a:rPr>
              <a:t>… attack </a:t>
            </a:r>
            <a:r>
              <a:rPr lang="en-GB" sz="2400" dirty="0">
                <a:latin typeface="Arial" panose="020B0604020202020204" pitchFamily="34" charset="0"/>
                <a:cs typeface="Arial" panose="020B0604020202020204" pitchFamily="34" charset="0"/>
              </a:rPr>
              <a:t>Los </a:t>
            </a:r>
            <a:r>
              <a:rPr lang="en-GB" sz="2400" dirty="0" smtClean="0">
                <a:latin typeface="Arial" panose="020B0604020202020204" pitchFamily="34" charset="0"/>
                <a:cs typeface="Arial" panose="020B0604020202020204" pitchFamily="34" charset="0"/>
              </a:rPr>
              <a:t>Angeles “Battle </a:t>
            </a:r>
            <a:r>
              <a:rPr lang="en-GB" sz="2400" dirty="0">
                <a:latin typeface="Arial" panose="020B0604020202020204" pitchFamily="34" charset="0"/>
                <a:cs typeface="Arial" panose="020B0604020202020204" pitchFamily="34" charset="0"/>
              </a:rPr>
              <a:t>of the Old </a:t>
            </a:r>
            <a:r>
              <a:rPr lang="en-GB" sz="2400" dirty="0" smtClean="0">
                <a:latin typeface="Arial" panose="020B0604020202020204" pitchFamily="34" charset="0"/>
                <a:cs typeface="Arial" panose="020B0604020202020204" pitchFamily="34" charset="0"/>
              </a:rPr>
              <a:t>Woman’s Gun”</a:t>
            </a:r>
          </a:p>
          <a:p>
            <a:r>
              <a:rPr lang="en-GB" sz="2400" dirty="0" smtClean="0">
                <a:latin typeface="Arial" panose="020B0604020202020204" pitchFamily="34" charset="0"/>
                <a:cs typeface="Arial" panose="020B0604020202020204" pitchFamily="34" charset="0"/>
              </a:rPr>
              <a:t>…retreat</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7947068" y="5650832"/>
            <a:ext cx="3240824"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All South </a:t>
            </a:r>
            <a:r>
              <a:rPr lang="en-GB" sz="2400" dirty="0">
                <a:latin typeface="Arial" panose="020B0604020202020204" pitchFamily="34" charset="0"/>
                <a:cs typeface="Arial" panose="020B0604020202020204" pitchFamily="34" charset="0"/>
              </a:rPr>
              <a:t>West </a:t>
            </a:r>
            <a:r>
              <a:rPr lang="en-GB" sz="2400" dirty="0" smtClean="0">
                <a:latin typeface="Arial" panose="020B0604020202020204" pitchFamily="34" charset="0"/>
                <a:cs typeface="Arial" panose="020B0604020202020204" pitchFamily="34" charset="0"/>
              </a:rPr>
              <a:t>is now </a:t>
            </a:r>
          </a:p>
          <a:p>
            <a:r>
              <a:rPr lang="en-GB" sz="2400" dirty="0" smtClean="0">
                <a:latin typeface="Arial" panose="020B0604020202020204" pitchFamily="34" charset="0"/>
                <a:cs typeface="Arial" panose="020B0604020202020204" pitchFamily="34" charset="0"/>
              </a:rPr>
              <a:t>US America </a:t>
            </a:r>
            <a:r>
              <a:rPr lang="en-GB" sz="2400" dirty="0">
                <a:latin typeface="Arial" panose="020B0604020202020204" pitchFamily="34" charset="0"/>
                <a:cs typeface="Arial" panose="020B0604020202020204" pitchFamily="34" charset="0"/>
              </a:rPr>
              <a:t>territory</a:t>
            </a:r>
          </a:p>
        </p:txBody>
      </p:sp>
    </p:spTree>
    <p:extLst>
      <p:ext uri="{BB962C8B-B14F-4D97-AF65-F5344CB8AC3E}">
        <p14:creationId xmlns:p14="http://schemas.microsoft.com/office/powerpoint/2010/main" val="41749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112" y="2977566"/>
            <a:ext cx="8911687" cy="1280890"/>
          </a:xfrm>
        </p:spPr>
        <p:txBody>
          <a:bodyPr/>
          <a:lstStyle/>
          <a:p>
            <a:pPr algn="ctr"/>
            <a:r>
              <a:rPr lang="en-GB" dirty="0" smtClean="0"/>
              <a:t>Invasion of the North</a:t>
            </a:r>
            <a:endParaRPr lang="en-GB" dirty="0"/>
          </a:p>
        </p:txBody>
      </p:sp>
    </p:spTree>
    <p:extLst>
      <p:ext uri="{BB962C8B-B14F-4D97-AF65-F5344CB8AC3E}">
        <p14:creationId xmlns:p14="http://schemas.microsoft.com/office/powerpoint/2010/main" val="2105945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112" y="69563"/>
            <a:ext cx="8911687" cy="1280890"/>
          </a:xfrm>
        </p:spPr>
        <p:txBody>
          <a:bodyPr/>
          <a:lstStyle/>
          <a:p>
            <a:pPr algn="ctr"/>
            <a:r>
              <a:rPr lang="en-GB" dirty="0" smtClean="0"/>
              <a:t>Leadership Change</a:t>
            </a:r>
            <a:endParaRPr lang="en-GB" dirty="0"/>
          </a:p>
        </p:txBody>
      </p:sp>
      <p:sp>
        <p:nvSpPr>
          <p:cNvPr id="3" name="Content Placeholder 2"/>
          <p:cNvSpPr>
            <a:spLocks noGrp="1"/>
          </p:cNvSpPr>
          <p:nvPr>
            <p:ph idx="1"/>
          </p:nvPr>
        </p:nvSpPr>
        <p:spPr>
          <a:xfrm>
            <a:off x="1018095" y="803875"/>
            <a:ext cx="11173905" cy="4589219"/>
          </a:xfrm>
        </p:spPr>
        <p:txBody>
          <a:bodyPr>
            <a:normAutofit fontScale="92500" lnSpcReduction="10000"/>
          </a:bodyPr>
          <a:lstStyle/>
          <a:p>
            <a:r>
              <a:rPr lang="en-GB" sz="2800" dirty="0" smtClean="0">
                <a:latin typeface="Arial" panose="020B0604020202020204" pitchFamily="34" charset="0"/>
                <a:cs typeface="Arial" panose="020B0604020202020204" pitchFamily="34" charset="0"/>
              </a:rPr>
              <a:t>Jackson retires at end of Second Term in 1836</a:t>
            </a:r>
          </a:p>
          <a:p>
            <a:pPr lvl="1"/>
            <a:r>
              <a:rPr lang="en-GB" sz="2800" dirty="0" smtClean="0">
                <a:latin typeface="Arial" panose="020B0604020202020204" pitchFamily="34" charset="0"/>
                <a:cs typeface="Arial" panose="020B0604020202020204" pitchFamily="34" charset="0"/>
              </a:rPr>
              <a:t>Booming land prices and speculation not Jackson’s idea of America</a:t>
            </a:r>
          </a:p>
          <a:p>
            <a:pPr lvl="1"/>
            <a:r>
              <a:rPr lang="en-GB" sz="2800" dirty="0" smtClean="0">
                <a:latin typeface="Arial" panose="020B0604020202020204" pitchFamily="34" charset="0"/>
                <a:cs typeface="Arial" panose="020B0604020202020204" pitchFamily="34" charset="0"/>
              </a:rPr>
              <a:t>Issues “Species Circular” : all US land sales to be made in gold (not paper money or loans)</a:t>
            </a:r>
          </a:p>
          <a:p>
            <a:pPr lvl="1"/>
            <a:r>
              <a:rPr lang="en-GB" sz="2800" dirty="0" smtClean="0">
                <a:latin typeface="Arial" panose="020B0604020202020204" pitchFamily="34" charset="0"/>
                <a:cs typeface="Arial" panose="020B0604020202020204" pitchFamily="34" charset="0"/>
              </a:rPr>
              <a:t>Picks Martin Van Buren to be his replacement  (VP and campaign manager)</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Opposition Party “National Republicans” in chaos… field 4 candidates!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Van Buren winds landslide and takes office March 1841</a:t>
            </a:r>
          </a:p>
          <a:p>
            <a:endParaRPr lang="en-GB" dirty="0"/>
          </a:p>
        </p:txBody>
      </p:sp>
      <p:sp>
        <p:nvSpPr>
          <p:cNvPr id="5" name="TextBox 4"/>
          <p:cNvSpPr txBox="1"/>
          <p:nvPr/>
        </p:nvSpPr>
        <p:spPr>
          <a:xfrm>
            <a:off x="4348066" y="5924940"/>
            <a:ext cx="4011034" cy="584775"/>
          </a:xfrm>
          <a:prstGeom prst="rect">
            <a:avLst/>
          </a:prstGeom>
          <a:solidFill>
            <a:schemeClr val="bg1"/>
          </a:solidFill>
        </p:spPr>
        <p:txBody>
          <a:bodyPr wrap="none" rtlCol="0">
            <a:spAutoFit/>
          </a:bodyPr>
          <a:lstStyle/>
          <a:p>
            <a:r>
              <a:rPr lang="en-GB" sz="3200" dirty="0" smtClean="0">
                <a:latin typeface="Arial" panose="020B0604020202020204" pitchFamily="34" charset="0"/>
                <a:cs typeface="Arial" panose="020B0604020202020204" pitchFamily="34" charset="0"/>
              </a:rPr>
              <a:t>Panic of 1837 begins</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6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144" y="299646"/>
            <a:ext cx="8911687" cy="1280890"/>
          </a:xfrm>
        </p:spPr>
        <p:txBody>
          <a:bodyPr/>
          <a:lstStyle/>
          <a:p>
            <a:pPr algn="ctr"/>
            <a:r>
              <a:rPr lang="en-GB" dirty="0" smtClean="0"/>
              <a:t>General Zachary Taylor (1784-1850)</a:t>
            </a:r>
            <a:endParaRPr lang="en-GB" dirty="0"/>
          </a:p>
        </p:txBody>
      </p:sp>
      <p:pic>
        <p:nvPicPr>
          <p:cNvPr id="27650" name="Picture 2" descr="Zachary Tay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3" y="914400"/>
            <a:ext cx="6798833"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21193" y="1263677"/>
            <a:ext cx="4105611"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Home tutored career soldier</a:t>
            </a:r>
          </a:p>
          <a:p>
            <a:r>
              <a:rPr lang="en-GB" sz="2400" dirty="0" smtClean="0">
                <a:latin typeface="Arial" panose="020B0604020202020204" pitchFamily="34" charset="0"/>
                <a:cs typeface="Arial" panose="020B0604020202020204" pitchFamily="34" charset="0"/>
              </a:rPr>
              <a:t>…practical Soldier 'soldier</a:t>
            </a:r>
          </a:p>
          <a:p>
            <a:r>
              <a:rPr lang="en-GB" sz="2400" dirty="0" smtClean="0">
                <a:latin typeface="Arial" panose="020B0604020202020204" pitchFamily="34" charset="0"/>
                <a:cs typeface="Arial" panose="020B0604020202020204" pitchFamily="34" charset="0"/>
              </a:rPr>
              <a:t>….barely literate but capable</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200220" y="3299186"/>
            <a:ext cx="4686539" cy="461665"/>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Veteran war of 1812, Indian wars</a:t>
            </a:r>
          </a:p>
        </p:txBody>
      </p:sp>
      <p:sp>
        <p:nvSpPr>
          <p:cNvPr id="7" name="TextBox 6"/>
          <p:cNvSpPr txBox="1"/>
          <p:nvPr/>
        </p:nvSpPr>
        <p:spPr>
          <a:xfrm>
            <a:off x="7292412" y="4304563"/>
            <a:ext cx="3438762" cy="461665"/>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“Old Rough and Ready”</a:t>
            </a:r>
          </a:p>
        </p:txBody>
      </p:sp>
      <p:sp>
        <p:nvSpPr>
          <p:cNvPr id="5" name="TextBox 4"/>
          <p:cNvSpPr txBox="1"/>
          <p:nvPr/>
        </p:nvSpPr>
        <p:spPr>
          <a:xfrm>
            <a:off x="7269046" y="5592588"/>
            <a:ext cx="5020862"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Commands 6.500  strong Army of </a:t>
            </a:r>
          </a:p>
          <a:p>
            <a:r>
              <a:rPr lang="en-GB" dirty="0"/>
              <a:t>Texas….sent to invade North Texas</a:t>
            </a:r>
          </a:p>
        </p:txBody>
      </p:sp>
    </p:spTree>
    <p:extLst>
      <p:ext uri="{BB962C8B-B14F-4D97-AF65-F5344CB8AC3E}">
        <p14:creationId xmlns:p14="http://schemas.microsoft.com/office/powerpoint/2010/main" val="30486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313" y="116379"/>
            <a:ext cx="8911687" cy="1280890"/>
          </a:xfrm>
        </p:spPr>
        <p:txBody>
          <a:bodyPr/>
          <a:lstStyle/>
          <a:p>
            <a:pPr algn="ctr"/>
            <a:r>
              <a:rPr lang="en-GB" dirty="0" smtClean="0"/>
              <a:t>Invasion from the North</a:t>
            </a:r>
            <a:endParaRPr lang="en-GB" dirty="0"/>
          </a:p>
        </p:txBody>
      </p:sp>
      <p:pic>
        <p:nvPicPr>
          <p:cNvPr id="17410" name="Picture 2" descr="https://upload.wikimedia.org/wikipedia/commons/thumb/9/9d/Ustroopsmarchonmonterrey.jpg/300px-Ustroopsmarchonmonter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93" y="1651819"/>
            <a:ext cx="8298265" cy="52061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4031" y="1016228"/>
            <a:ext cx="7003840"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Battle of Monterrey September 21-24 1846</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8779899" y="1070565"/>
            <a:ext cx="3142207" cy="138499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First major battle</a:t>
            </a:r>
          </a:p>
          <a:p>
            <a:r>
              <a:rPr lang="en-GB" sz="2800" dirty="0" smtClean="0">
                <a:latin typeface="Arial" panose="020B0604020202020204" pitchFamily="34" charset="0"/>
                <a:cs typeface="Arial" panose="020B0604020202020204" pitchFamily="34" charset="0"/>
              </a:rPr>
              <a:t>6,500 US vs 7,000</a:t>
            </a:r>
          </a:p>
          <a:p>
            <a:r>
              <a:rPr lang="en-GB" sz="2800" dirty="0" smtClean="0">
                <a:latin typeface="Arial" panose="020B0604020202020204" pitchFamily="34" charset="0"/>
                <a:cs typeface="Arial" panose="020B0604020202020204" pitchFamily="34" charset="0"/>
              </a:rPr>
              <a:t>Mexicans</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8683252" y="2884398"/>
            <a:ext cx="3741730" cy="1815882"/>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Mobile artillery breaks</a:t>
            </a:r>
          </a:p>
          <a:p>
            <a:r>
              <a:rPr lang="en-GB" sz="2800" dirty="0" smtClean="0">
                <a:latin typeface="Arial" panose="020B0604020202020204" pitchFamily="34" charset="0"/>
                <a:cs typeface="Arial" panose="020B0604020202020204" pitchFamily="34" charset="0"/>
              </a:rPr>
              <a:t>Mexican army….</a:t>
            </a:r>
          </a:p>
          <a:p>
            <a:r>
              <a:rPr lang="en-GB" sz="2800" dirty="0" smtClean="0">
                <a:latin typeface="Arial" panose="020B0604020202020204" pitchFamily="34" charset="0"/>
                <a:cs typeface="Arial" panose="020B0604020202020204" pitchFamily="34" charset="0"/>
              </a:rPr>
              <a:t>Americans advance</a:t>
            </a:r>
          </a:p>
          <a:p>
            <a:r>
              <a:rPr lang="en-GB" sz="2800" dirty="0" smtClean="0">
                <a:latin typeface="Arial" panose="020B0604020202020204" pitchFamily="34" charset="0"/>
                <a:cs typeface="Arial" panose="020B0604020202020204" pitchFamily="34" charset="0"/>
              </a:rPr>
              <a:t>street </a:t>
            </a:r>
            <a:r>
              <a:rPr lang="en-GB" sz="2800" dirty="0">
                <a:latin typeface="Arial" panose="020B0604020202020204" pitchFamily="34" charset="0"/>
                <a:cs typeface="Arial" panose="020B0604020202020204" pitchFamily="34" charset="0"/>
              </a:rPr>
              <a:t>to street fighting</a:t>
            </a:r>
          </a:p>
        </p:txBody>
      </p:sp>
      <p:sp>
        <p:nvSpPr>
          <p:cNvPr id="8" name="TextBox 7"/>
          <p:cNvSpPr txBox="1"/>
          <p:nvPr/>
        </p:nvSpPr>
        <p:spPr>
          <a:xfrm>
            <a:off x="8781413" y="5107092"/>
            <a:ext cx="3445174" cy="1384995"/>
          </a:xfrm>
          <a:prstGeom prst="rect">
            <a:avLst/>
          </a:prstGeom>
          <a:noFill/>
        </p:spPr>
        <p:txBody>
          <a:bodyPr wrap="none" rtlCol="0">
            <a:spAutoFit/>
          </a:bodyPr>
          <a:lstStyle/>
          <a:p>
            <a:r>
              <a:rPr lang="en-GB" dirty="0"/>
              <a:t> </a:t>
            </a:r>
            <a:r>
              <a:rPr lang="en-GB" sz="2800" dirty="0">
                <a:latin typeface="Arial" panose="020B0604020202020204" pitchFamily="34" charset="0"/>
                <a:cs typeface="Arial" panose="020B0604020202020204" pitchFamily="34" charset="0"/>
              </a:rPr>
              <a:t>Americans win city</a:t>
            </a:r>
          </a:p>
          <a:p>
            <a:r>
              <a:rPr lang="en-GB" sz="2800" dirty="0">
                <a:latin typeface="Arial" panose="020B0604020202020204" pitchFamily="34" charset="0"/>
                <a:cs typeface="Arial" panose="020B0604020202020204" pitchFamily="34" charset="0"/>
              </a:rPr>
              <a:t>Mexican retreat</a:t>
            </a:r>
          </a:p>
          <a:p>
            <a:r>
              <a:rPr lang="en-GB" sz="2800" dirty="0">
                <a:latin typeface="Arial" panose="020B0604020202020204" pitchFamily="34" charset="0"/>
                <a:cs typeface="Arial" panose="020B0604020202020204" pitchFamily="34" charset="0"/>
              </a:rPr>
              <a:t>400 </a:t>
            </a:r>
            <a:r>
              <a:rPr lang="en-GB" sz="2800" dirty="0" smtClean="0">
                <a:latin typeface="Arial" panose="020B0604020202020204" pitchFamily="34" charset="0"/>
                <a:cs typeface="Arial" panose="020B0604020202020204" pitchFamily="34" charset="0"/>
              </a:rPr>
              <a:t>casualties each</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8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365" y="132609"/>
            <a:ext cx="8911687" cy="1280890"/>
          </a:xfrm>
        </p:spPr>
        <p:txBody>
          <a:bodyPr/>
          <a:lstStyle/>
          <a:p>
            <a:r>
              <a:rPr lang="en-GB" dirty="0" smtClean="0"/>
              <a:t>Maria Josepha Zozoya (1822-1846) </a:t>
            </a:r>
            <a:endParaRPr lang="en-GB" dirty="0"/>
          </a:p>
        </p:txBody>
      </p:sp>
      <p:pic>
        <p:nvPicPr>
          <p:cNvPr id="24578" name="Picture 2" descr="https://scontent.fbhx4-2.fna.fbcdn.net/v/t1.6435-9/53807477_10157399731773010_8311422687457050624_n.jpg?_nc_cat=100&amp;ccb=1-7&amp;_nc_sid=7f8c78&amp;_nc_ohc=dUTdqy6EU7cAX-hubGg&amp;_nc_ht=scontent.fbhx4-2.fna&amp;oh=00_AfCtC-DZy_D1f4UlemZExp5BoikZpkexltiRbF6HRAbjfA&amp;oe=65D5E5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61" y="1308616"/>
            <a:ext cx="7027138" cy="55493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3440" y="1638460"/>
            <a:ext cx="5316038"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Mexican women </a:t>
            </a:r>
            <a:r>
              <a:rPr lang="en-GB" sz="2400" dirty="0" smtClean="0">
                <a:latin typeface="Arial" panose="020B0604020202020204" pitchFamily="34" charset="0"/>
                <a:cs typeface="Arial" panose="020B0604020202020204" pitchFamily="34" charset="0"/>
              </a:rPr>
              <a:t>nurses both </a:t>
            </a:r>
            <a:r>
              <a:rPr lang="en-GB" sz="2400" dirty="0">
                <a:latin typeface="Arial" panose="020B0604020202020204" pitchFamily="34" charset="0"/>
                <a:cs typeface="Arial" panose="020B0604020202020204" pitchFamily="34" charset="0"/>
              </a:rPr>
              <a:t>US and Mexican troops</a:t>
            </a:r>
          </a:p>
        </p:txBody>
      </p:sp>
      <p:sp>
        <p:nvSpPr>
          <p:cNvPr id="7" name="TextBox 6"/>
          <p:cNvSpPr txBox="1"/>
          <p:nvPr/>
        </p:nvSpPr>
        <p:spPr>
          <a:xfrm>
            <a:off x="7401261" y="2655982"/>
            <a:ext cx="5163671"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Considered fearless </a:t>
            </a:r>
            <a:r>
              <a:rPr lang="en-GB" sz="2400" dirty="0" smtClean="0">
                <a:latin typeface="Arial" panose="020B0604020202020204" pitchFamily="34" charset="0"/>
                <a:cs typeface="Arial" panose="020B0604020202020204" pitchFamily="34" charset="0"/>
              </a:rPr>
              <a:t>by both </a:t>
            </a:r>
            <a:r>
              <a:rPr lang="en-GB" sz="2400" dirty="0">
                <a:latin typeface="Arial" panose="020B0604020202020204" pitchFamily="34" charset="0"/>
                <a:cs typeface="Arial" panose="020B0604020202020204" pitchFamily="34" charset="0"/>
              </a:rPr>
              <a:t>sides</a:t>
            </a:r>
          </a:p>
        </p:txBody>
      </p:sp>
      <p:sp>
        <p:nvSpPr>
          <p:cNvPr id="8" name="TextBox 7"/>
          <p:cNvSpPr txBox="1"/>
          <p:nvPr/>
        </p:nvSpPr>
        <p:spPr>
          <a:xfrm>
            <a:off x="7495406" y="3445166"/>
            <a:ext cx="4832858" cy="267765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Killed during battle </a:t>
            </a:r>
            <a:r>
              <a:rPr lang="en-GB" sz="2400" dirty="0" smtClean="0">
                <a:latin typeface="Arial" panose="020B0604020202020204" pitchFamily="34" charset="0"/>
                <a:cs typeface="Arial" panose="020B0604020202020204" pitchFamily="34" charset="0"/>
              </a:rPr>
              <a:t>while tending </a:t>
            </a:r>
            <a:r>
              <a:rPr lang="en-GB" sz="2400" dirty="0">
                <a:latin typeface="Arial" panose="020B0604020202020204" pitchFamily="34" charset="0"/>
                <a:cs typeface="Arial" panose="020B0604020202020204" pitchFamily="34" charset="0"/>
              </a:rPr>
              <a:t>to wounded US </a:t>
            </a:r>
            <a:r>
              <a:rPr lang="en-GB" sz="2400" dirty="0" smtClean="0">
                <a:latin typeface="Arial" panose="020B0604020202020204" pitchFamily="34" charset="0"/>
                <a:cs typeface="Arial" panose="020B0604020202020204" pitchFamily="34" charset="0"/>
              </a:rPr>
              <a:t>soldier</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 troops bury her with </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Military honours and </a:t>
            </a:r>
          </a:p>
          <a:p>
            <a:r>
              <a:rPr lang="en-GB" sz="2400" dirty="0" smtClean="0">
                <a:latin typeface="Arial" panose="020B0604020202020204" pitchFamily="34" charset="0"/>
                <a:cs typeface="Arial" panose="020B0604020202020204" pitchFamily="34" charset="0"/>
              </a:rPr>
              <a:t>compose song in </a:t>
            </a:r>
            <a:r>
              <a:rPr lang="en-GB" sz="2400" dirty="0">
                <a:latin typeface="Arial" panose="020B0604020202020204" pitchFamily="34" charset="0"/>
                <a:cs typeface="Arial" panose="020B0604020202020204" pitchFamily="34" charset="0"/>
              </a:rPr>
              <a:t>her </a:t>
            </a:r>
            <a:r>
              <a:rPr lang="en-GB" sz="2400" dirty="0" smtClean="0">
                <a:latin typeface="Arial" panose="020B0604020202020204" pitchFamily="34" charset="0"/>
                <a:cs typeface="Arial" panose="020B0604020202020204" pitchFamily="34" charset="0"/>
              </a:rPr>
              <a:t>honour</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“Maid of </a:t>
            </a:r>
            <a:r>
              <a:rPr lang="en-GB" sz="2400" dirty="0" smtClean="0">
                <a:latin typeface="Arial" panose="020B0604020202020204" pitchFamily="34" charset="0"/>
                <a:cs typeface="Arial" panose="020B0604020202020204" pitchFamily="34" charset="0"/>
              </a:rPr>
              <a:t>Monterey”</a:t>
            </a:r>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7401261" y="989703"/>
            <a:ext cx="4346062"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Creole daughter of local family</a:t>
            </a:r>
          </a:p>
        </p:txBody>
      </p:sp>
    </p:spTree>
    <p:extLst>
      <p:ext uri="{BB962C8B-B14F-4D97-AF65-F5344CB8AC3E}">
        <p14:creationId xmlns:p14="http://schemas.microsoft.com/office/powerpoint/2010/main" val="115226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2197" y="0"/>
            <a:ext cx="8911687" cy="1280890"/>
          </a:xfrm>
        </p:spPr>
        <p:txBody>
          <a:bodyPr/>
          <a:lstStyle/>
          <a:p>
            <a:r>
              <a:rPr lang="en-GB" dirty="0" smtClean="0"/>
              <a:t>Santa Ana….again</a:t>
            </a:r>
            <a:endParaRPr lang="en-GB" dirty="0"/>
          </a:p>
        </p:txBody>
      </p:sp>
      <p:pic>
        <p:nvPicPr>
          <p:cNvPr id="1536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95" y="1037672"/>
            <a:ext cx="7465102" cy="60785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81650" y="640658"/>
            <a:ext cx="4210350"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Exiled </a:t>
            </a:r>
            <a:r>
              <a:rPr lang="en-GB" sz="2400" dirty="0" smtClean="0">
                <a:latin typeface="Arial" panose="020B0604020202020204" pitchFamily="34" charset="0"/>
                <a:cs typeface="Arial" panose="020B0604020202020204" pitchFamily="34" charset="0"/>
              </a:rPr>
              <a:t>from Mexico after defeating Spanish return in 1839…living In Cuba</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914603" y="2172559"/>
            <a:ext cx="4853316"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Promises Americans he will</a:t>
            </a:r>
          </a:p>
          <a:p>
            <a:r>
              <a:rPr lang="en-GB" sz="2400" dirty="0" smtClean="0">
                <a:latin typeface="Arial" panose="020B0604020202020204" pitchFamily="34" charset="0"/>
                <a:cs typeface="Arial" panose="020B0604020202020204" pitchFamily="34" charset="0"/>
              </a:rPr>
              <a:t>Persuade government to </a:t>
            </a:r>
          </a:p>
          <a:p>
            <a:r>
              <a:rPr lang="en-GB" sz="2400" dirty="0" smtClean="0">
                <a:latin typeface="Arial" panose="020B0604020202020204" pitchFamily="34" charset="0"/>
                <a:cs typeface="Arial" panose="020B0604020202020204" pitchFamily="34" charset="0"/>
              </a:rPr>
              <a:t>agree </a:t>
            </a:r>
            <a:r>
              <a:rPr lang="en-GB" sz="2400" dirty="0">
                <a:latin typeface="Arial" panose="020B0604020202020204" pitchFamily="34" charset="0"/>
                <a:cs typeface="Arial" panose="020B0604020202020204" pitchFamily="34" charset="0"/>
              </a:rPr>
              <a:t>peace…in exchange</a:t>
            </a:r>
          </a:p>
          <a:p>
            <a:r>
              <a:rPr lang="en-GB" sz="2400" dirty="0">
                <a:latin typeface="Arial" panose="020B0604020202020204" pitchFamily="34" charset="0"/>
                <a:cs typeface="Arial" panose="020B0604020202020204" pitchFamily="34" charset="0"/>
              </a:rPr>
              <a:t>For £2m todays money</a:t>
            </a:r>
          </a:p>
        </p:txBody>
      </p:sp>
      <p:sp>
        <p:nvSpPr>
          <p:cNvPr id="7" name="TextBox 6"/>
          <p:cNvSpPr txBox="1"/>
          <p:nvPr/>
        </p:nvSpPr>
        <p:spPr>
          <a:xfrm>
            <a:off x="7870368" y="4040224"/>
            <a:ext cx="4321632"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Returns to Mexico, pockets</a:t>
            </a:r>
          </a:p>
          <a:p>
            <a:r>
              <a:rPr lang="en-GB" sz="2400" dirty="0">
                <a:latin typeface="Arial" panose="020B0604020202020204" pitchFamily="34" charset="0"/>
                <a:cs typeface="Arial" panose="020B0604020202020204" pitchFamily="34" charset="0"/>
              </a:rPr>
              <a:t>Cash…takes control of</a:t>
            </a:r>
          </a:p>
          <a:p>
            <a:r>
              <a:rPr lang="en-GB" sz="2400" dirty="0">
                <a:latin typeface="Arial" panose="020B0604020202020204" pitchFamily="34" charset="0"/>
                <a:cs typeface="Arial" panose="020B0604020202020204" pitchFamily="34" charset="0"/>
              </a:rPr>
              <a:t>Army</a:t>
            </a:r>
            <a:r>
              <a:rPr lang="en-GB" sz="2400" dirty="0" smtClean="0">
                <a:latin typeface="Arial" panose="020B0604020202020204" pitchFamily="34" charset="0"/>
                <a:cs typeface="Arial" panose="020B0604020202020204" pitchFamily="34" charset="0"/>
              </a:rPr>
              <a:t>..(again) and government</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797207" y="5510071"/>
            <a:ext cx="4394793"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Assembles army </a:t>
            </a:r>
            <a:r>
              <a:rPr lang="en-GB" sz="2400" dirty="0" smtClean="0">
                <a:latin typeface="Arial" panose="020B0604020202020204" pitchFamily="34" charset="0"/>
                <a:cs typeface="Arial" panose="020B0604020202020204" pitchFamily="34" charset="0"/>
              </a:rPr>
              <a:t>of 15,000 </a:t>
            </a:r>
          </a:p>
          <a:p>
            <a:r>
              <a:rPr lang="en-GB" sz="2400" dirty="0" smtClean="0">
                <a:latin typeface="Arial" panose="020B0604020202020204" pitchFamily="34" charset="0"/>
                <a:cs typeface="Arial" panose="020B0604020202020204" pitchFamily="34" charset="0"/>
              </a:rPr>
              <a:t>to stop American invasion</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from</a:t>
            </a:r>
          </a:p>
          <a:p>
            <a:r>
              <a:rPr lang="en-GB" sz="2400" dirty="0" smtClean="0">
                <a:latin typeface="Arial" panose="020B0604020202020204" pitchFamily="34" charset="0"/>
                <a:cs typeface="Arial" panose="020B0604020202020204" pitchFamily="34" charset="0"/>
              </a:rPr>
              <a:t>north</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upload.wikimedia.org/wikipedia/commons/thumb/c/c8/Nebel_Mexican_War_03_Battle_of_Buena_Vista_%28cropped%29.jpg/300px-Nebel_Mexican_War_03_Battle_of_Buena_Vista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82" y="1798820"/>
            <a:ext cx="8816634" cy="51624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4234" y="845010"/>
            <a:ext cx="7009226" cy="861774"/>
          </a:xfrm>
          <a:prstGeom prst="rect">
            <a:avLst/>
          </a:prstGeom>
          <a:noFill/>
        </p:spPr>
        <p:txBody>
          <a:bodyPr wrap="none" rtlCol="0">
            <a:spAutoFit/>
          </a:bodyPr>
          <a:lstStyle/>
          <a:p>
            <a:endParaRPr lang="en-GB" dirty="0" smtClean="0"/>
          </a:p>
          <a:p>
            <a:r>
              <a:rPr lang="en-GB" sz="3200" dirty="0" smtClean="0">
                <a:latin typeface="Arial" panose="020B0604020202020204" pitchFamily="34" charset="0"/>
                <a:cs typeface="Arial" panose="020B0604020202020204" pitchFamily="34" charset="0"/>
              </a:rPr>
              <a:t>Battle of Buena Vista Feb 22-23 1847</a:t>
            </a:r>
            <a:endParaRPr lang="en-GB" sz="320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3280313" y="114445"/>
            <a:ext cx="8911687" cy="1280890"/>
          </a:xfrm>
        </p:spPr>
        <p:txBody>
          <a:bodyPr/>
          <a:lstStyle/>
          <a:p>
            <a:r>
              <a:rPr lang="en-GB" dirty="0" smtClean="0"/>
              <a:t>Battle of Buena Vista</a:t>
            </a:r>
            <a:endParaRPr lang="en-GB" dirty="0"/>
          </a:p>
        </p:txBody>
      </p:sp>
      <p:sp>
        <p:nvSpPr>
          <p:cNvPr id="7" name="TextBox 6"/>
          <p:cNvSpPr txBox="1"/>
          <p:nvPr/>
        </p:nvSpPr>
        <p:spPr>
          <a:xfrm>
            <a:off x="9106639" y="213678"/>
            <a:ext cx="3085361"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Santa Anna army</a:t>
            </a:r>
          </a:p>
          <a:p>
            <a:r>
              <a:rPr lang="en-GB" sz="2400" dirty="0">
                <a:latin typeface="Arial" panose="020B0604020202020204" pitchFamily="34" charset="0"/>
                <a:cs typeface="Arial" panose="020B0604020202020204" pitchFamily="34" charset="0"/>
              </a:rPr>
              <a:t>Of 15,000 attack</a:t>
            </a:r>
          </a:p>
          <a:p>
            <a:r>
              <a:rPr lang="en-GB" sz="2400" dirty="0">
                <a:latin typeface="Arial" panose="020B0604020202020204" pitchFamily="34" charset="0"/>
                <a:cs typeface="Arial" panose="020B0604020202020204" pitchFamily="34" charset="0"/>
              </a:rPr>
              <a:t>5,000 Americans</a:t>
            </a:r>
          </a:p>
        </p:txBody>
      </p:sp>
      <p:sp>
        <p:nvSpPr>
          <p:cNvPr id="9" name="TextBox 8"/>
          <p:cNvSpPr txBox="1"/>
          <p:nvPr/>
        </p:nvSpPr>
        <p:spPr>
          <a:xfrm>
            <a:off x="8993689" y="1577403"/>
            <a:ext cx="184731" cy="461665"/>
          </a:xfrm>
          <a:prstGeom prst="rect">
            <a:avLst/>
          </a:prstGeom>
          <a:noFill/>
        </p:spPr>
        <p:txBody>
          <a:bodyPr wrap="none" rtlCol="0">
            <a:spAutoFit/>
          </a:bodyPr>
          <a:lstStyle/>
          <a:p>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9113272" y="1648762"/>
            <a:ext cx="3078728"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600 Americans 2,000</a:t>
            </a:r>
          </a:p>
          <a:p>
            <a:r>
              <a:rPr lang="en-GB" sz="2400" dirty="0" smtClean="0">
                <a:latin typeface="Arial" panose="020B0604020202020204" pitchFamily="34" charset="0"/>
                <a:cs typeface="Arial" panose="020B0604020202020204" pitchFamily="34" charset="0"/>
              </a:rPr>
              <a:t>Mexicans casualties</a:t>
            </a:r>
          </a:p>
          <a:p>
            <a:r>
              <a:rPr lang="en-GB" sz="2400" dirty="0" smtClean="0">
                <a:latin typeface="Arial" panose="020B0604020202020204" pitchFamily="34" charset="0"/>
                <a:cs typeface="Arial" panose="020B0604020202020204" pitchFamily="34" charset="0"/>
              </a:rPr>
              <a:t>Drawn. </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9074391" y="3350296"/>
            <a:ext cx="3117609"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Both sides claim</a:t>
            </a:r>
          </a:p>
          <a:p>
            <a:r>
              <a:rPr lang="en-GB" sz="2400" dirty="0">
                <a:latin typeface="Arial" panose="020B0604020202020204" pitchFamily="34" charset="0"/>
                <a:cs typeface="Arial" panose="020B0604020202020204" pitchFamily="34" charset="0"/>
              </a:rPr>
              <a:t>Victory. US advance</a:t>
            </a:r>
          </a:p>
          <a:p>
            <a:r>
              <a:rPr lang="en-GB" sz="2400" dirty="0" err="1" smtClean="0">
                <a:latin typeface="Arial" panose="020B0604020202020204" pitchFamily="34" charset="0"/>
                <a:cs typeface="Arial" panose="020B0604020202020204" pitchFamily="34" charset="0"/>
              </a:rPr>
              <a:t>Stopped..Santa</a:t>
            </a:r>
            <a:r>
              <a:rPr lang="en-GB" sz="2400" dirty="0" smtClean="0">
                <a:latin typeface="Arial" panose="020B0604020202020204" pitchFamily="34" charset="0"/>
                <a:cs typeface="Arial" panose="020B0604020202020204" pitchFamily="34" charset="0"/>
              </a:rPr>
              <a:t> Ana</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Returns to Mexico to</a:t>
            </a:r>
          </a:p>
          <a:p>
            <a:r>
              <a:rPr lang="en-GB" sz="2400" dirty="0" smtClean="0">
                <a:latin typeface="Arial" panose="020B0604020202020204" pitchFamily="34" charset="0"/>
                <a:cs typeface="Arial" panose="020B0604020202020204" pitchFamily="34" charset="0"/>
              </a:rPr>
              <a:t>Crush Catholic revolt</a:t>
            </a:r>
          </a:p>
        </p:txBody>
      </p:sp>
      <p:sp>
        <p:nvSpPr>
          <p:cNvPr id="12" name="TextBox 11"/>
          <p:cNvSpPr txBox="1"/>
          <p:nvPr/>
        </p:nvSpPr>
        <p:spPr>
          <a:xfrm>
            <a:off x="9116815" y="5657671"/>
            <a:ext cx="3435556"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Polk. Impatient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Orders seizer of Mexico</a:t>
            </a:r>
          </a:p>
          <a:p>
            <a:r>
              <a:rPr lang="en-GB" sz="2400" dirty="0">
                <a:latin typeface="Arial" panose="020B0604020202020204" pitchFamily="34" charset="0"/>
                <a:cs typeface="Arial" panose="020B0604020202020204" pitchFamily="34" charset="0"/>
              </a:rPr>
              <a:t>City…from coast </a:t>
            </a:r>
          </a:p>
        </p:txBody>
      </p:sp>
    </p:spTree>
    <p:extLst>
      <p:ext uri="{BB962C8B-B14F-4D97-AF65-F5344CB8AC3E}">
        <p14:creationId xmlns:p14="http://schemas.microsoft.com/office/powerpoint/2010/main" val="29031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8"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673" y="137413"/>
            <a:ext cx="8911687" cy="1280890"/>
          </a:xfrm>
        </p:spPr>
        <p:txBody>
          <a:bodyPr/>
          <a:lstStyle/>
          <a:p>
            <a:r>
              <a:rPr lang="en-GB" dirty="0" smtClean="0"/>
              <a:t>Sarah Bowman (1813-1866)</a:t>
            </a:r>
            <a:endParaRPr lang="en-GB" dirty="0"/>
          </a:p>
        </p:txBody>
      </p:sp>
      <p:pic>
        <p:nvPicPr>
          <p:cNvPr id="28674" name="Picture 2" descr="https://upload.wikimedia.org/wikipedia/commons/thumb/a/a6/The_Great_Western_as_Landlady.jpg/290px-The_Great_Western_as_Landla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59" y="946673"/>
            <a:ext cx="6577781" cy="5911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66560" y="774204"/>
            <a:ext cx="5425440"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6ft 2’ Irish , 91KG ..Innkeeper, cook…known as “The Great </a:t>
            </a:r>
            <a:r>
              <a:rPr lang="en-GB" sz="2400" dirty="0" smtClean="0">
                <a:latin typeface="Arial" panose="020B0604020202020204" pitchFamily="34" charset="0"/>
                <a:cs typeface="Arial" panose="020B0604020202020204" pitchFamily="34" charset="0"/>
              </a:rPr>
              <a:t>Western</a:t>
            </a:r>
            <a:r>
              <a:rPr lang="en-GB" sz="2400" dirty="0">
                <a:latin typeface="Arial" panose="020B0604020202020204" pitchFamily="34" charset="0"/>
                <a:cs typeface="Arial" panose="020B0604020202020204" pitchFamily="34" charset="0"/>
              </a:rPr>
              <a:t>”</a:t>
            </a:r>
          </a:p>
        </p:txBody>
      </p:sp>
      <p:sp>
        <p:nvSpPr>
          <p:cNvPr id="6" name="TextBox 5"/>
          <p:cNvSpPr txBox="1"/>
          <p:nvPr/>
        </p:nvSpPr>
        <p:spPr>
          <a:xfrm>
            <a:off x="6773176" y="1742911"/>
            <a:ext cx="7423379"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Texas Ranger: </a:t>
            </a:r>
            <a:r>
              <a:rPr lang="en-GB" sz="2400" dirty="0" smtClean="0">
                <a:latin typeface="Arial" panose="020B0604020202020204" pitchFamily="34" charset="0"/>
                <a:cs typeface="Arial" panose="020B0604020202020204" pitchFamily="34" charset="0"/>
              </a:rPr>
              <a:t>“She </a:t>
            </a:r>
            <a:r>
              <a:rPr lang="en-GB" sz="2400" dirty="0">
                <a:latin typeface="Arial" panose="020B0604020202020204" pitchFamily="34" charset="0"/>
                <a:cs typeface="Arial" panose="020B0604020202020204" pitchFamily="34" charset="0"/>
              </a:rPr>
              <a:t>could whip any man, fair fight or </a:t>
            </a:r>
          </a:p>
          <a:p>
            <a:r>
              <a:rPr lang="en-GB" sz="2400" dirty="0">
                <a:latin typeface="Arial" panose="020B0604020202020204" pitchFamily="34" charset="0"/>
                <a:cs typeface="Arial" panose="020B0604020202020204" pitchFamily="34" charset="0"/>
              </a:rPr>
              <a:t>foul, could shoot a pistol better than</a:t>
            </a:r>
          </a:p>
          <a:p>
            <a:r>
              <a:rPr lang="en-GB" sz="2400" dirty="0">
                <a:latin typeface="Arial" panose="020B0604020202020204" pitchFamily="34" charset="0"/>
                <a:cs typeface="Arial" panose="020B0604020202020204" pitchFamily="34" charset="0"/>
              </a:rPr>
              <a:t> anyone in the region, and at black jack</a:t>
            </a:r>
          </a:p>
          <a:p>
            <a:r>
              <a:rPr lang="en-GB" sz="2400" dirty="0">
                <a:latin typeface="Arial" panose="020B0604020202020204" pitchFamily="34" charset="0"/>
                <a:cs typeface="Arial" panose="020B0604020202020204" pitchFamily="34" charset="0"/>
              </a:rPr>
              <a:t> could outplay (or out cheat) </a:t>
            </a:r>
            <a:r>
              <a:rPr lang="en-GB" sz="2400" dirty="0" smtClean="0">
                <a:latin typeface="Arial" panose="020B0604020202020204" pitchFamily="34" charset="0"/>
                <a:cs typeface="Arial" panose="020B0604020202020204" pitchFamily="34" charset="0"/>
              </a:rPr>
              <a:t>the</a:t>
            </a:r>
          </a:p>
          <a:p>
            <a:r>
              <a:rPr lang="en-GB" sz="2400" dirty="0" smtClean="0">
                <a:latin typeface="Arial" panose="020B0604020202020204" pitchFamily="34" charset="0"/>
                <a:cs typeface="Arial" panose="020B0604020202020204" pitchFamily="34" charset="0"/>
              </a:rPr>
              <a:t> slickest professional </a:t>
            </a:r>
            <a:r>
              <a:rPr lang="en-GB" sz="2400" dirty="0">
                <a:latin typeface="Arial" panose="020B0604020202020204" pitchFamily="34" charset="0"/>
                <a:cs typeface="Arial" panose="020B0604020202020204" pitchFamily="34" charset="0"/>
              </a:rPr>
              <a:t>gambler</a:t>
            </a:r>
            <a:r>
              <a:rPr lang="en-GB" dirty="0" smtClean="0"/>
              <a:t>.”</a:t>
            </a:r>
            <a:endParaRPr lang="en-GB" dirty="0"/>
          </a:p>
        </p:txBody>
      </p:sp>
      <p:sp>
        <p:nvSpPr>
          <p:cNvPr id="7" name="TextBox 6"/>
          <p:cNvSpPr txBox="1"/>
          <p:nvPr/>
        </p:nvSpPr>
        <p:spPr>
          <a:xfrm>
            <a:off x="6757363" y="3716072"/>
            <a:ext cx="5630067" cy="1938992"/>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Quoted </a:t>
            </a:r>
            <a:r>
              <a:rPr lang="en-GB" sz="2400" dirty="0">
                <a:latin typeface="Arial" panose="020B0604020202020204" pitchFamily="34" charset="0"/>
                <a:cs typeface="Arial" panose="020B0604020202020204" pitchFamily="34" charset="0"/>
              </a:rPr>
              <a:t>on being told battle lost” </a:t>
            </a:r>
            <a:r>
              <a:rPr lang="en-GB" sz="2400" dirty="0" smtClean="0">
                <a:latin typeface="Arial" panose="020B0604020202020204" pitchFamily="34" charset="0"/>
                <a:cs typeface="Arial" panose="020B0604020202020204" pitchFamily="34" charset="0"/>
              </a:rPr>
              <a:t>You</a:t>
            </a:r>
          </a:p>
          <a:p>
            <a:r>
              <a:rPr lang="en-GB" sz="2400" dirty="0" smtClean="0">
                <a:latin typeface="Arial" panose="020B0604020202020204" pitchFamily="34" charset="0"/>
                <a:cs typeface="Arial" panose="020B0604020202020204" pitchFamily="34" charset="0"/>
              </a:rPr>
              <a:t>damned </a:t>
            </a:r>
            <a:r>
              <a:rPr lang="en-GB" sz="2400" dirty="0">
                <a:latin typeface="Arial" panose="020B0604020202020204" pitchFamily="34" charset="0"/>
                <a:cs typeface="Arial" panose="020B0604020202020204" pitchFamily="34" charset="0"/>
              </a:rPr>
              <a:t>son of a bitch, there ain't </a:t>
            </a:r>
          </a:p>
          <a:p>
            <a:r>
              <a:rPr lang="en-GB" sz="2400" dirty="0">
                <a:latin typeface="Arial" panose="020B0604020202020204" pitchFamily="34" charset="0"/>
                <a:cs typeface="Arial" panose="020B0604020202020204" pitchFamily="34" charset="0"/>
              </a:rPr>
              <a:t>Mexicans enough in Mexico to whip old </a:t>
            </a:r>
          </a:p>
          <a:p>
            <a:r>
              <a:rPr lang="en-GB" sz="2400" dirty="0">
                <a:latin typeface="Arial" panose="020B0604020202020204" pitchFamily="34" charset="0"/>
                <a:cs typeface="Arial" panose="020B0604020202020204" pitchFamily="34" charset="0"/>
              </a:rPr>
              <a:t>Taylor. You just spread that report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and </a:t>
            </a:r>
            <a:r>
              <a:rPr lang="en-GB" sz="2400" dirty="0">
                <a:latin typeface="Arial" panose="020B0604020202020204" pitchFamily="34" charset="0"/>
                <a:cs typeface="Arial" panose="020B0604020202020204" pitchFamily="34" charset="0"/>
              </a:rPr>
              <a:t>I'll </a:t>
            </a:r>
            <a:r>
              <a:rPr lang="en-GB" sz="2400" dirty="0" smtClean="0">
                <a:latin typeface="Arial" panose="020B0604020202020204" pitchFamily="34" charset="0"/>
                <a:cs typeface="Arial" panose="020B0604020202020204" pitchFamily="34" charset="0"/>
              </a:rPr>
              <a:t>beat you </a:t>
            </a:r>
            <a:r>
              <a:rPr lang="en-GB" sz="2400" dirty="0">
                <a:latin typeface="Arial" panose="020B0604020202020204" pitchFamily="34" charset="0"/>
                <a:cs typeface="Arial" panose="020B0604020202020204" pitchFamily="34" charset="0"/>
              </a:rPr>
              <a:t>to death."</a:t>
            </a:r>
            <a:r>
              <a:rPr lang="en-GB" sz="2400" dirty="0">
                <a:latin typeface="Arial" panose="020B0604020202020204" pitchFamily="34" charset="0"/>
                <a:cs typeface="Arial" panose="020B0604020202020204" pitchFamily="34" charset="0"/>
                <a:hlinkClick r:id="rId3"/>
              </a:rPr>
              <a:t>[5]</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6762345" y="5725789"/>
            <a:ext cx="5354351"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Runs brothel after war…dies of spider</a:t>
            </a:r>
          </a:p>
          <a:p>
            <a:r>
              <a:rPr lang="en-GB" sz="2400" dirty="0" smtClean="0">
                <a:latin typeface="Arial" panose="020B0604020202020204" pitchFamily="34" charset="0"/>
                <a:cs typeface="Arial" panose="020B0604020202020204" pitchFamily="34" charset="0"/>
              </a:rPr>
              <a:t>bite…given </a:t>
            </a:r>
            <a:r>
              <a:rPr lang="en-GB" sz="2400" dirty="0">
                <a:latin typeface="Arial" panose="020B0604020202020204" pitchFamily="34" charset="0"/>
                <a:cs typeface="Arial" panose="020B0604020202020204" pitchFamily="34" charset="0"/>
              </a:rPr>
              <a:t>full military </a:t>
            </a:r>
            <a:r>
              <a:rPr lang="en-GB" sz="2400" dirty="0" smtClean="0">
                <a:latin typeface="Arial" panose="020B0604020202020204" pitchFamily="34" charset="0"/>
                <a:cs typeface="Arial" panose="020B0604020202020204" pitchFamily="34" charset="0"/>
              </a:rPr>
              <a:t>honours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50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157" y="3175581"/>
            <a:ext cx="8911687" cy="1280890"/>
          </a:xfrm>
        </p:spPr>
        <p:txBody>
          <a:bodyPr/>
          <a:lstStyle/>
          <a:p>
            <a:pPr algn="ctr"/>
            <a:r>
              <a:rPr lang="en-GB" dirty="0" smtClean="0"/>
              <a:t>Invasion East</a:t>
            </a:r>
            <a:endParaRPr lang="en-GB" dirty="0"/>
          </a:p>
        </p:txBody>
      </p:sp>
    </p:spTree>
    <p:extLst>
      <p:ext uri="{BB962C8B-B14F-4D97-AF65-F5344CB8AC3E}">
        <p14:creationId xmlns:p14="http://schemas.microsoft.com/office/powerpoint/2010/main" val="39204902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918" y="314394"/>
            <a:ext cx="8911687" cy="1280890"/>
          </a:xfrm>
        </p:spPr>
        <p:txBody>
          <a:bodyPr/>
          <a:lstStyle/>
          <a:p>
            <a:r>
              <a:rPr lang="en-GB" dirty="0" smtClean="0"/>
              <a:t>Winfred Scott (1786-1866)</a:t>
            </a:r>
            <a:endParaRPr lang="en-GB" dirty="0"/>
          </a:p>
        </p:txBody>
      </p:sp>
      <p:pic>
        <p:nvPicPr>
          <p:cNvPr id="29698" name="Picture 2" descr="https://upload.wikimedia.org/wikipedia/commons/thumb/f/f9/General-Winfield-Scott-%281786-1866%291835.jpg/200px-General-Winfield-Scott-%281786-1866%2918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49" y="1138335"/>
            <a:ext cx="5992010" cy="5719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75082" y="952232"/>
            <a:ext cx="4187237"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Career soldier, Virginia family</a:t>
            </a:r>
          </a:p>
        </p:txBody>
      </p:sp>
      <p:sp>
        <p:nvSpPr>
          <p:cNvPr id="7" name="TextBox 6"/>
          <p:cNvSpPr txBox="1"/>
          <p:nvPr/>
        </p:nvSpPr>
        <p:spPr>
          <a:xfrm>
            <a:off x="6418246" y="1665115"/>
            <a:ext cx="5116586"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War hero during War of 1812,Indian Wars</a:t>
            </a:r>
          </a:p>
        </p:txBody>
      </p:sp>
      <p:sp>
        <p:nvSpPr>
          <p:cNvPr id="8" name="TextBox 7"/>
          <p:cNvSpPr txBox="1"/>
          <p:nvPr/>
        </p:nvSpPr>
        <p:spPr>
          <a:xfrm>
            <a:off x="6223737" y="4226453"/>
            <a:ext cx="5567265"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Meticulous planner with ability To choose &amp; mentor excellent subordinates Robert E Lee, Ulysses Grant, </a:t>
            </a:r>
          </a:p>
        </p:txBody>
      </p:sp>
      <p:sp>
        <p:nvSpPr>
          <p:cNvPr id="3" name="TextBox 2"/>
          <p:cNvSpPr txBox="1"/>
          <p:nvPr/>
        </p:nvSpPr>
        <p:spPr>
          <a:xfrm>
            <a:off x="6121107" y="2629805"/>
            <a:ext cx="6070893" cy="1569660"/>
          </a:xfrm>
          <a:prstGeom prst="rect">
            <a:avLst/>
          </a:prstGeom>
          <a:noFill/>
        </p:spPr>
        <p:txBody>
          <a:bodyPr wrap="none" rtlCol="0">
            <a:spAutoFit/>
          </a:bodyPr>
          <a:lstStyle/>
          <a:p>
            <a:r>
              <a:rPr lang="en-GB" dirty="0" smtClean="0"/>
              <a:t>“</a:t>
            </a:r>
            <a:r>
              <a:rPr lang="en-GB" sz="2400" dirty="0">
                <a:latin typeface="Arial" panose="020B0604020202020204" pitchFamily="34" charset="0"/>
                <a:cs typeface="Arial" panose="020B0604020202020204" pitchFamily="34" charset="0"/>
              </a:rPr>
              <a:t>Fuss and Feathers” </a:t>
            </a:r>
            <a:r>
              <a:rPr lang="en-GB" sz="2400" dirty="0" smtClean="0">
                <a:latin typeface="Arial" panose="020B0604020202020204" pitchFamily="34" charset="0"/>
                <a:cs typeface="Arial" panose="020B0604020202020204" pitchFamily="34" charset="0"/>
              </a:rPr>
              <a:t>famous </a:t>
            </a:r>
            <a:r>
              <a:rPr lang="en-GB" sz="2400" dirty="0">
                <a:latin typeface="Arial" panose="020B0604020202020204" pitchFamily="34" charset="0"/>
                <a:cs typeface="Arial" panose="020B0604020202020204" pitchFamily="34" charset="0"/>
              </a:rPr>
              <a:t>for attending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needs </a:t>
            </a:r>
            <a:r>
              <a:rPr lang="en-GB" sz="2400" dirty="0">
                <a:latin typeface="Arial" panose="020B0604020202020204" pitchFamily="34" charset="0"/>
                <a:cs typeface="Arial" panose="020B0604020202020204" pitchFamily="34" charset="0"/>
              </a:rPr>
              <a:t>&amp; health of </a:t>
            </a:r>
            <a:r>
              <a:rPr lang="en-GB" sz="2400" dirty="0" smtClean="0">
                <a:latin typeface="Arial" panose="020B0604020202020204" pitchFamily="34" charset="0"/>
                <a:cs typeface="Arial" panose="020B0604020202020204" pitchFamily="34" charset="0"/>
              </a:rPr>
              <a:t>men.. Humane treatment</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of Cherokee during </a:t>
            </a:r>
            <a:r>
              <a:rPr lang="en-GB" sz="2400" dirty="0" smtClean="0">
                <a:latin typeface="Arial" panose="020B0604020202020204" pitchFamily="34" charset="0"/>
                <a:cs typeface="Arial" panose="020B0604020202020204" pitchFamily="34" charset="0"/>
              </a:rPr>
              <a:t>Indian Removal</a:t>
            </a: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attacked by Georgia for kindness</a:t>
            </a:r>
          </a:p>
        </p:txBody>
      </p:sp>
      <p:sp>
        <p:nvSpPr>
          <p:cNvPr id="5" name="TextBox 4"/>
          <p:cNvSpPr txBox="1"/>
          <p:nvPr/>
        </p:nvSpPr>
        <p:spPr>
          <a:xfrm>
            <a:off x="6233330" y="5922998"/>
            <a:ext cx="547457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Intolerant of poor discipline, desertion. </a:t>
            </a:r>
          </a:p>
        </p:txBody>
      </p:sp>
    </p:spTree>
    <p:extLst>
      <p:ext uri="{BB962C8B-B14F-4D97-AF65-F5344CB8AC3E}">
        <p14:creationId xmlns:p14="http://schemas.microsoft.com/office/powerpoint/2010/main" val="11564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876" y="159415"/>
            <a:ext cx="8911687" cy="1280890"/>
          </a:xfrm>
        </p:spPr>
        <p:txBody>
          <a:bodyPr/>
          <a:lstStyle/>
          <a:p>
            <a:r>
              <a:rPr lang="en-GB" dirty="0" smtClean="0"/>
              <a:t>US Army landing at Vera Cruz</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9" y="1297859"/>
            <a:ext cx="8462263" cy="5722374"/>
          </a:xfrm>
          <a:prstGeom prst="rect">
            <a:avLst/>
          </a:prstGeom>
        </p:spPr>
      </p:pic>
      <p:sp>
        <p:nvSpPr>
          <p:cNvPr id="5" name="TextBox 4"/>
          <p:cNvSpPr txBox="1"/>
          <p:nvPr/>
        </p:nvSpPr>
        <p:spPr>
          <a:xfrm>
            <a:off x="8718659" y="879101"/>
            <a:ext cx="3222072"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US army of 12,000 </a:t>
            </a:r>
          </a:p>
          <a:p>
            <a:r>
              <a:rPr lang="en-GB" sz="2400" dirty="0">
                <a:latin typeface="Arial" panose="020B0604020202020204" pitchFamily="34" charset="0"/>
                <a:cs typeface="Arial" panose="020B0604020202020204" pitchFamily="34" charset="0"/>
              </a:rPr>
              <a:t>amphibious landing</a:t>
            </a:r>
          </a:p>
          <a:p>
            <a:r>
              <a:rPr lang="en-GB" sz="2400" dirty="0">
                <a:latin typeface="Arial" panose="020B0604020202020204" pitchFamily="34" charset="0"/>
                <a:cs typeface="Arial" panose="020B0604020202020204" pitchFamily="34" charset="0"/>
              </a:rPr>
              <a:t>March 1847</a:t>
            </a:r>
          </a:p>
        </p:txBody>
      </p:sp>
      <p:sp>
        <p:nvSpPr>
          <p:cNvPr id="6" name="TextBox 5"/>
          <p:cNvSpPr txBox="1"/>
          <p:nvPr/>
        </p:nvSpPr>
        <p:spPr>
          <a:xfrm>
            <a:off x="8668139" y="2204203"/>
            <a:ext cx="3523861"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Scott leads inland</a:t>
            </a:r>
          </a:p>
          <a:p>
            <a:r>
              <a:rPr lang="en-GB" sz="2400" dirty="0">
                <a:latin typeface="Arial" panose="020B0604020202020204" pitchFamily="34" charset="0"/>
                <a:cs typeface="Arial" panose="020B0604020202020204" pitchFamily="34" charset="0"/>
              </a:rPr>
              <a:t>Following route Of Cortes</a:t>
            </a:r>
          </a:p>
        </p:txBody>
      </p:sp>
      <p:sp>
        <p:nvSpPr>
          <p:cNvPr id="7" name="TextBox 6"/>
          <p:cNvSpPr txBox="1"/>
          <p:nvPr/>
        </p:nvSpPr>
        <p:spPr>
          <a:xfrm>
            <a:off x="8553062" y="3452545"/>
            <a:ext cx="3638938"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Santa Anna opposes</a:t>
            </a:r>
          </a:p>
          <a:p>
            <a:r>
              <a:rPr lang="en-GB" sz="2400" dirty="0">
                <a:latin typeface="Arial" panose="020B0604020202020204" pitchFamily="34" charset="0"/>
                <a:cs typeface="Arial" panose="020B0604020202020204" pitchFamily="34" charset="0"/>
              </a:rPr>
              <a:t>….unable to form mass army …multiple battles</a:t>
            </a:r>
          </a:p>
          <a:p>
            <a:r>
              <a:rPr lang="en-GB" sz="2400" dirty="0">
                <a:latin typeface="Arial" panose="020B0604020202020204" pitchFamily="34" charset="0"/>
                <a:cs typeface="Arial" panose="020B0604020202020204" pitchFamily="34" charset="0"/>
              </a:rPr>
              <a:t>….Americans victorious </a:t>
            </a:r>
          </a:p>
        </p:txBody>
      </p:sp>
      <p:sp>
        <p:nvSpPr>
          <p:cNvPr id="8" name="TextBox 7"/>
          <p:cNvSpPr txBox="1"/>
          <p:nvPr/>
        </p:nvSpPr>
        <p:spPr>
          <a:xfrm>
            <a:off x="8661404" y="5213036"/>
            <a:ext cx="3504486" cy="1569660"/>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US captures </a:t>
            </a:r>
            <a:r>
              <a:rPr lang="en-GB" sz="2400" dirty="0">
                <a:latin typeface="Arial" panose="020B0604020202020204" pitchFamily="34" charset="0"/>
                <a:cs typeface="Arial" panose="020B0604020202020204" pitchFamily="34" charset="0"/>
              </a:rPr>
              <a:t>100 </a:t>
            </a:r>
          </a:p>
          <a:p>
            <a:r>
              <a:rPr lang="en-GB" sz="2400" dirty="0">
                <a:latin typeface="Arial" panose="020B0604020202020204" pitchFamily="34" charset="0"/>
                <a:cs typeface="Arial" panose="020B0604020202020204" pitchFamily="34" charset="0"/>
              </a:rPr>
              <a:t>..Irish Catholic members</a:t>
            </a:r>
          </a:p>
          <a:p>
            <a:r>
              <a:rPr lang="en-GB" sz="2400" dirty="0">
                <a:latin typeface="Arial" panose="020B0604020202020204" pitchFamily="34" charset="0"/>
                <a:cs typeface="Arial" panose="020B0604020202020204" pitchFamily="34" charset="0"/>
              </a:rPr>
              <a:t>Of Mexican “St Patricks</a:t>
            </a:r>
          </a:p>
          <a:p>
            <a:r>
              <a:rPr lang="en-GB" sz="2400" dirty="0" smtClean="0">
                <a:latin typeface="Arial" panose="020B0604020202020204" pitchFamily="34" charset="0"/>
                <a:cs typeface="Arial" panose="020B0604020202020204" pitchFamily="34" charset="0"/>
              </a:rPr>
              <a:t>Battalion". Deserters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4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10" y="306869"/>
            <a:ext cx="10969690" cy="1280890"/>
          </a:xfrm>
        </p:spPr>
        <p:txBody>
          <a:bodyPr/>
          <a:lstStyle/>
          <a:p>
            <a:r>
              <a:rPr lang="en-GB" dirty="0" smtClean="0">
                <a:latin typeface="Arial" panose="020B0604020202020204" pitchFamily="34" charset="0"/>
                <a:cs typeface="Arial" panose="020B0604020202020204" pitchFamily="34" charset="0"/>
              </a:rPr>
              <a:t>Advance on Mexico City ( March-September 1847</a:t>
            </a:r>
            <a:endParaRPr lang="en-GB" dirty="0">
              <a:latin typeface="Arial" panose="020B0604020202020204" pitchFamily="34" charset="0"/>
              <a:cs typeface="Arial" panose="020B0604020202020204" pitchFamily="34" charset="0"/>
            </a:endParaRPr>
          </a:p>
        </p:txBody>
      </p:sp>
      <p:pic>
        <p:nvPicPr>
          <p:cNvPr id="1026" name="Picture 2" descr="https://upload.wikimedia.org/wikipedia/commons/thumb/1/1f/Scott%27s_campaign-en.svg/300px-Scott%27s_campaign-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54" y="1324947"/>
            <a:ext cx="11243388" cy="524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2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888" y="407293"/>
            <a:ext cx="8911687" cy="1280890"/>
          </a:xfrm>
        </p:spPr>
        <p:txBody>
          <a:bodyPr/>
          <a:lstStyle/>
          <a:p>
            <a:r>
              <a:rPr lang="en-GB" dirty="0" smtClean="0"/>
              <a:t>Martin Van Buren (1782-1862)</a:t>
            </a:r>
            <a:br>
              <a:rPr lang="en-GB" dirty="0" smtClean="0"/>
            </a:br>
            <a:endParaRPr lang="en-GB" dirty="0"/>
          </a:p>
        </p:txBody>
      </p:sp>
      <p:pic>
        <p:nvPicPr>
          <p:cNvPr id="4" name="Picture 3"/>
          <p:cNvPicPr>
            <a:picLocks noChangeAspect="1"/>
          </p:cNvPicPr>
          <p:nvPr/>
        </p:nvPicPr>
        <p:blipFill>
          <a:blip r:embed="rId2"/>
          <a:stretch>
            <a:fillRect/>
          </a:stretch>
        </p:blipFill>
        <p:spPr>
          <a:xfrm>
            <a:off x="254524" y="1734532"/>
            <a:ext cx="6759018" cy="4972639"/>
          </a:xfrm>
          <a:prstGeom prst="rect">
            <a:avLst/>
          </a:prstGeom>
        </p:spPr>
      </p:pic>
      <p:sp>
        <p:nvSpPr>
          <p:cNvPr id="5" name="TextBox 4"/>
          <p:cNvSpPr txBox="1"/>
          <p:nvPr/>
        </p:nvSpPr>
        <p:spPr>
          <a:xfrm>
            <a:off x="1762813" y="1244338"/>
            <a:ext cx="3029997"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At aged 48 (1830</a:t>
            </a:r>
            <a:r>
              <a:rPr lang="en-GB" dirty="0" smtClean="0"/>
              <a:t>)</a:t>
            </a:r>
            <a:endParaRPr lang="en-GB" dirty="0"/>
          </a:p>
        </p:txBody>
      </p:sp>
      <p:sp>
        <p:nvSpPr>
          <p:cNvPr id="6" name="TextBox 5"/>
          <p:cNvSpPr txBox="1"/>
          <p:nvPr/>
        </p:nvSpPr>
        <p:spPr>
          <a:xfrm>
            <a:off x="7117281" y="1059730"/>
            <a:ext cx="4848808" cy="646331"/>
          </a:xfrm>
          <a:prstGeom prst="rect">
            <a:avLst/>
          </a:prstGeom>
          <a:noFill/>
        </p:spPr>
        <p:txBody>
          <a:bodyPr wrap="square" rtlCol="0">
            <a:spAutoFit/>
          </a:bodyPr>
          <a:lstStyle/>
          <a:p>
            <a:r>
              <a:rPr lang="en-GB" dirty="0" smtClean="0"/>
              <a:t>Born to Dutch family New York..</a:t>
            </a:r>
          </a:p>
          <a:p>
            <a:r>
              <a:rPr lang="en-GB" dirty="0" smtClean="0"/>
              <a:t>Only President with English 2</a:t>
            </a:r>
            <a:r>
              <a:rPr lang="en-GB" baseline="30000" dirty="0" smtClean="0"/>
              <a:t>nd </a:t>
            </a:r>
            <a:r>
              <a:rPr lang="en-GB" dirty="0" smtClean="0"/>
              <a:t>language</a:t>
            </a:r>
            <a:endParaRPr lang="en-GB" dirty="0"/>
          </a:p>
        </p:txBody>
      </p:sp>
      <p:sp>
        <p:nvSpPr>
          <p:cNvPr id="8" name="TextBox 7"/>
          <p:cNvSpPr txBox="1"/>
          <p:nvPr/>
        </p:nvSpPr>
        <p:spPr>
          <a:xfrm>
            <a:off x="7175241" y="2033093"/>
            <a:ext cx="5016759" cy="1200329"/>
          </a:xfrm>
          <a:prstGeom prst="rect">
            <a:avLst/>
          </a:prstGeom>
          <a:noFill/>
        </p:spPr>
        <p:txBody>
          <a:bodyPr wrap="square" rtlCol="0">
            <a:spAutoFit/>
          </a:bodyPr>
          <a:lstStyle/>
          <a:p>
            <a:r>
              <a:rPr lang="en-GB" dirty="0" smtClean="0"/>
              <a:t>Lawyer turned professional Politician…and deal maker and opportunist</a:t>
            </a:r>
          </a:p>
          <a:p>
            <a:r>
              <a:rPr lang="en-GB" dirty="0" smtClean="0"/>
              <a:t>….Abolitionism a threat to the Union …..Political Parties offset North /South split</a:t>
            </a:r>
            <a:endParaRPr lang="en-GB" dirty="0"/>
          </a:p>
        </p:txBody>
      </p:sp>
      <p:sp>
        <p:nvSpPr>
          <p:cNvPr id="9" name="TextBox 8"/>
          <p:cNvSpPr txBox="1"/>
          <p:nvPr/>
        </p:nvSpPr>
        <p:spPr>
          <a:xfrm>
            <a:off x="7156580" y="3398172"/>
            <a:ext cx="5100735" cy="369332"/>
          </a:xfrm>
          <a:prstGeom prst="rect">
            <a:avLst/>
          </a:prstGeom>
          <a:noFill/>
        </p:spPr>
        <p:txBody>
          <a:bodyPr wrap="square" rtlCol="0">
            <a:spAutoFit/>
          </a:bodyPr>
          <a:lstStyle/>
          <a:p>
            <a:r>
              <a:rPr lang="en-GB" dirty="0" smtClean="0"/>
              <a:t>A President famous for nothing</a:t>
            </a:r>
            <a:endParaRPr lang="en-GB" dirty="0"/>
          </a:p>
        </p:txBody>
      </p:sp>
      <p:sp>
        <p:nvSpPr>
          <p:cNvPr id="10" name="TextBox 9"/>
          <p:cNvSpPr txBox="1"/>
          <p:nvPr/>
        </p:nvSpPr>
        <p:spPr>
          <a:xfrm>
            <a:off x="7209258" y="4812758"/>
            <a:ext cx="4982742" cy="923330"/>
          </a:xfrm>
          <a:prstGeom prst="rect">
            <a:avLst/>
          </a:prstGeom>
          <a:noFill/>
        </p:spPr>
        <p:txBody>
          <a:bodyPr wrap="square" rtlCol="0">
            <a:spAutoFit/>
          </a:bodyPr>
          <a:lstStyle/>
          <a:p>
            <a:r>
              <a:rPr lang="en-GB" dirty="0" smtClean="0"/>
              <a:t>Rejects government intervention to help </a:t>
            </a:r>
          </a:p>
          <a:p>
            <a:r>
              <a:rPr lang="en-GB" dirty="0" smtClean="0"/>
              <a:t>for poor or improving economy</a:t>
            </a:r>
          </a:p>
          <a:p>
            <a:r>
              <a:rPr lang="en-GB" dirty="0" smtClean="0"/>
              <a:t>…Free market will correct </a:t>
            </a:r>
            <a:endParaRPr lang="en-GB" dirty="0"/>
          </a:p>
        </p:txBody>
      </p:sp>
      <p:sp>
        <p:nvSpPr>
          <p:cNvPr id="11" name="TextBox 10"/>
          <p:cNvSpPr txBox="1"/>
          <p:nvPr/>
        </p:nvSpPr>
        <p:spPr>
          <a:xfrm>
            <a:off x="7116881" y="6103354"/>
            <a:ext cx="4384534" cy="646331"/>
          </a:xfrm>
          <a:prstGeom prst="rect">
            <a:avLst/>
          </a:prstGeom>
          <a:noFill/>
        </p:spPr>
        <p:txBody>
          <a:bodyPr wrap="none" rtlCol="0">
            <a:spAutoFit/>
          </a:bodyPr>
          <a:lstStyle/>
          <a:p>
            <a:r>
              <a:rPr lang="en-GB" dirty="0" smtClean="0"/>
              <a:t>“The happiest days of my life that of</a:t>
            </a:r>
          </a:p>
          <a:p>
            <a:r>
              <a:rPr lang="en-GB" dirty="0" smtClean="0"/>
              <a:t>Entering office and that of leaving it”</a:t>
            </a:r>
            <a:endParaRPr lang="en-GB" dirty="0"/>
          </a:p>
        </p:txBody>
      </p:sp>
      <p:sp>
        <p:nvSpPr>
          <p:cNvPr id="3" name="TextBox 2"/>
          <p:cNvSpPr txBox="1"/>
          <p:nvPr/>
        </p:nvSpPr>
        <p:spPr>
          <a:xfrm>
            <a:off x="7196866" y="3980329"/>
            <a:ext cx="4766048" cy="923330"/>
          </a:xfrm>
          <a:prstGeom prst="rect">
            <a:avLst/>
          </a:prstGeom>
          <a:noFill/>
        </p:spPr>
        <p:txBody>
          <a:bodyPr wrap="none" rtlCol="0">
            <a:spAutoFit/>
          </a:bodyPr>
          <a:lstStyle/>
          <a:p>
            <a:r>
              <a:rPr lang="en-GB" dirty="0"/>
              <a:t>R</a:t>
            </a:r>
            <a:r>
              <a:rPr lang="en-GB" dirty="0" smtClean="0"/>
              <a:t>ejects </a:t>
            </a:r>
            <a:r>
              <a:rPr lang="en-GB" dirty="0"/>
              <a:t>annexation of Texas to avoid war</a:t>
            </a:r>
          </a:p>
          <a:p>
            <a:r>
              <a:rPr lang="en-GB" dirty="0"/>
              <a:t>war with Mexico, </a:t>
            </a:r>
          </a:p>
          <a:p>
            <a:endParaRPr lang="en-GB" dirty="0"/>
          </a:p>
        </p:txBody>
      </p:sp>
    </p:spTree>
    <p:extLst>
      <p:ext uri="{BB962C8B-B14F-4D97-AF65-F5344CB8AC3E}">
        <p14:creationId xmlns:p14="http://schemas.microsoft.com/office/powerpoint/2010/main" val="24550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510" y="0"/>
            <a:ext cx="9689238" cy="1280890"/>
          </a:xfrm>
        </p:spPr>
        <p:txBody>
          <a:bodyPr>
            <a:normAutofit/>
          </a:bodyPr>
          <a:lstStyle/>
          <a:p>
            <a:pPr algn="ctr"/>
            <a:r>
              <a:rPr lang="en-GB" sz="3200" dirty="0" smtClean="0">
                <a:latin typeface="Arial" panose="020B0604020202020204" pitchFamily="34" charset="0"/>
                <a:cs typeface="Arial" panose="020B0604020202020204" pitchFamily="34" charset="0"/>
              </a:rPr>
              <a:t>Battle of Chapultepec September 1847</a:t>
            </a:r>
            <a:endParaRPr lang="en-GB" sz="3200" dirty="0">
              <a:latin typeface="Arial" panose="020B0604020202020204" pitchFamily="34" charset="0"/>
              <a:cs typeface="Arial" panose="020B0604020202020204" pitchFamily="34" charset="0"/>
            </a:endParaRPr>
          </a:p>
        </p:txBody>
      </p:sp>
      <p:pic>
        <p:nvPicPr>
          <p:cNvPr id="14340" name="Picture 4" descr="https://upload.wikimedia.org/wikipedia/commons/thumb/8/8a/Battle_of_Chapultepec.jpg/300px-Battle_of_Chapultep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62" y="718457"/>
            <a:ext cx="8542222" cy="6139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75680" y="632908"/>
            <a:ext cx="341632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Luxury Mansion …</a:t>
            </a:r>
          </a:p>
          <a:p>
            <a:r>
              <a:rPr lang="en-GB" sz="2400" dirty="0">
                <a:latin typeface="Arial" panose="020B0604020202020204" pitchFamily="34" charset="0"/>
                <a:cs typeface="Arial" panose="020B0604020202020204" pitchFamily="34" charset="0"/>
              </a:rPr>
              <a:t>Outskirts of Mexico City</a:t>
            </a:r>
          </a:p>
        </p:txBody>
      </p:sp>
      <p:sp>
        <p:nvSpPr>
          <p:cNvPr id="6" name="TextBox 5"/>
          <p:cNvSpPr txBox="1"/>
          <p:nvPr/>
        </p:nvSpPr>
        <p:spPr>
          <a:xfrm>
            <a:off x="8763991" y="4180344"/>
            <a:ext cx="3428009" cy="2308324"/>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“Los Nino’s Heroes” …6 X 13-19 old Mexican army cadets.. Last survivor wraps</a:t>
            </a:r>
          </a:p>
          <a:p>
            <a:r>
              <a:rPr lang="en-GB" sz="2400" dirty="0" smtClean="0">
                <a:latin typeface="Arial" panose="020B0604020202020204" pitchFamily="34" charset="0"/>
                <a:cs typeface="Arial" panose="020B0604020202020204" pitchFamily="34" charset="0"/>
              </a:rPr>
              <a:t>Mexican flag around him ..leaps from wall</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687514" y="1627137"/>
            <a:ext cx="3504486" cy="2308324"/>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Artillery </a:t>
            </a:r>
            <a:r>
              <a:rPr lang="en-GB" sz="2400" dirty="0" smtClean="0">
                <a:latin typeface="Arial" panose="020B0604020202020204" pitchFamily="34" charset="0"/>
                <a:cs typeface="Arial" panose="020B0604020202020204" pitchFamily="34" charset="0"/>
              </a:rPr>
              <a:t>led by Robert E </a:t>
            </a:r>
          </a:p>
          <a:p>
            <a:r>
              <a:rPr lang="en-GB" sz="2400" dirty="0" smtClean="0">
                <a:latin typeface="Arial" panose="020B0604020202020204" pitchFamily="34" charset="0"/>
                <a:cs typeface="Arial" panose="020B0604020202020204" pitchFamily="34" charset="0"/>
              </a:rPr>
              <a:t>Lee breaches </a:t>
            </a:r>
            <a:r>
              <a:rPr lang="en-GB" sz="2400" dirty="0">
                <a:latin typeface="Arial" panose="020B0604020202020204" pitchFamily="34" charset="0"/>
                <a:cs typeface="Arial" panose="020B0604020202020204" pitchFamily="34" charset="0"/>
              </a:rPr>
              <a:t>wall</a:t>
            </a:r>
          </a:p>
          <a:p>
            <a:r>
              <a:rPr lang="en-GB" sz="2400" dirty="0">
                <a:latin typeface="Arial" panose="020B0604020202020204" pitchFamily="34" charset="0"/>
                <a:cs typeface="Arial" panose="020B0604020202020204" pitchFamily="34" charset="0"/>
              </a:rPr>
              <a:t>&amp; US troops storm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castle</a:t>
            </a:r>
            <a:r>
              <a:rPr lang="en-GB" sz="2400" dirty="0" smtClean="0">
                <a:latin typeface="Arial" panose="020B0604020202020204" pitchFamily="34" charset="0"/>
                <a:cs typeface="Arial" panose="020B0604020202020204" pitchFamily="34" charset="0"/>
              </a:rPr>
              <a:t>”. Ulysses Grant</a:t>
            </a:r>
          </a:p>
          <a:p>
            <a:r>
              <a:rPr lang="en-GB" sz="2400" dirty="0" smtClean="0">
                <a:latin typeface="Arial" panose="020B0604020202020204" pitchFamily="34" charset="0"/>
                <a:cs typeface="Arial" panose="020B0604020202020204" pitchFamily="34" charset="0"/>
              </a:rPr>
              <a:t>reassembles cannons</a:t>
            </a:r>
          </a:p>
          <a:p>
            <a:r>
              <a:rPr lang="en-GB" sz="2400" dirty="0" smtClean="0">
                <a:latin typeface="Arial" panose="020B0604020202020204" pitchFamily="34" charset="0"/>
                <a:cs typeface="Arial" panose="020B0604020202020204" pitchFamily="34" charset="0"/>
              </a:rPr>
              <a:t>.awarded medal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30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14247"/>
            <a:ext cx="8911687" cy="1280890"/>
          </a:xfrm>
        </p:spPr>
        <p:txBody>
          <a:bodyPr/>
          <a:lstStyle/>
          <a:p>
            <a:r>
              <a:rPr lang="en-GB" dirty="0" smtClean="0"/>
              <a:t>Saint Patricks Battalion</a:t>
            </a:r>
            <a:endParaRPr lang="en-GB" dirty="0"/>
          </a:p>
        </p:txBody>
      </p:sp>
      <p:pic>
        <p:nvPicPr>
          <p:cNvPr id="20482" name="Picture 2" descr="https://upload.wikimedia.org/wikipedia/commons/thumb/6/60/Sanpatricioshang.jpg/270px-Sanpatriciosh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4989"/>
            <a:ext cx="7825477" cy="56730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25529" y="478276"/>
            <a:ext cx="3470822"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Irish Catholic arrive</a:t>
            </a:r>
          </a:p>
          <a:p>
            <a:r>
              <a:rPr lang="en-GB" sz="2400" dirty="0">
                <a:latin typeface="Arial" panose="020B0604020202020204" pitchFamily="34" charset="0"/>
                <a:cs typeface="Arial" panose="020B0604020202020204" pitchFamily="34" charset="0"/>
              </a:rPr>
              <a:t>In U.S 1846…lured into </a:t>
            </a:r>
          </a:p>
          <a:p>
            <a:r>
              <a:rPr lang="en-GB" sz="2400" dirty="0">
                <a:latin typeface="Arial" panose="020B0604020202020204" pitchFamily="34" charset="0"/>
                <a:cs typeface="Arial" panose="020B0604020202020204" pitchFamily="34" charset="0"/>
              </a:rPr>
              <a:t>US army on arrival</a:t>
            </a:r>
          </a:p>
        </p:txBody>
      </p:sp>
      <p:sp>
        <p:nvSpPr>
          <p:cNvPr id="5" name="TextBox 4"/>
          <p:cNvSpPr txBox="1"/>
          <p:nvPr/>
        </p:nvSpPr>
        <p:spPr>
          <a:xfrm>
            <a:off x="7920847" y="1700733"/>
            <a:ext cx="3819332"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Persecuted by Protestants</a:t>
            </a:r>
          </a:p>
          <a:p>
            <a:r>
              <a:rPr lang="en-GB" sz="2400" dirty="0">
                <a:latin typeface="Arial" panose="020B0604020202020204" pitchFamily="34" charset="0"/>
                <a:cs typeface="Arial" panose="020B0604020202020204" pitchFamily="34" charset="0"/>
              </a:rPr>
              <a:t>….Mexican Agents </a:t>
            </a:r>
            <a:r>
              <a:rPr lang="en-GB" sz="2400" dirty="0" smtClean="0">
                <a:latin typeface="Arial" panose="020B0604020202020204" pitchFamily="34" charset="0"/>
                <a:cs typeface="Arial" panose="020B0604020202020204" pitchFamily="34" charset="0"/>
              </a:rPr>
              <a:t>approach during Northern campaign …</a:t>
            </a:r>
            <a:r>
              <a:rPr lang="en-GB" sz="2400" dirty="0">
                <a:latin typeface="Arial" panose="020B0604020202020204" pitchFamily="34" charset="0"/>
                <a:cs typeface="Arial" panose="020B0604020202020204" pitchFamily="34" charset="0"/>
              </a:rPr>
              <a:t>’join us’ vs </a:t>
            </a:r>
            <a:r>
              <a:rPr lang="en-GB" sz="2400" dirty="0" smtClean="0">
                <a:latin typeface="Arial" panose="020B0604020202020204" pitchFamily="34" charset="0"/>
                <a:cs typeface="Arial" panose="020B0604020202020204" pitchFamily="34" charset="0"/>
              </a:rPr>
              <a:t>Protestants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864351" y="3685442"/>
            <a:ext cx="3164649"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Many captured during</a:t>
            </a:r>
          </a:p>
          <a:p>
            <a:r>
              <a:rPr lang="en-GB" sz="2400" dirty="0">
                <a:latin typeface="Arial" panose="020B0604020202020204" pitchFamily="34" charset="0"/>
                <a:cs typeface="Arial" panose="020B0604020202020204" pitchFamily="34" charset="0"/>
              </a:rPr>
              <a:t>Advance to Mexico</a:t>
            </a:r>
          </a:p>
        </p:txBody>
      </p:sp>
      <p:sp>
        <p:nvSpPr>
          <p:cNvPr id="8" name="TextBox 7"/>
          <p:cNvSpPr txBox="1"/>
          <p:nvPr/>
        </p:nvSpPr>
        <p:spPr>
          <a:xfrm>
            <a:off x="9339942" y="5225141"/>
            <a:ext cx="184731" cy="646331"/>
          </a:xfrm>
          <a:prstGeom prst="rect">
            <a:avLst/>
          </a:prstGeom>
          <a:noFill/>
        </p:spPr>
        <p:txBody>
          <a:bodyPr wrap="none" rtlCol="0">
            <a:spAutoFit/>
          </a:bodyPr>
          <a:lstStyle/>
          <a:p>
            <a:endParaRPr lang="en-GB" dirty="0" smtClean="0"/>
          </a:p>
          <a:p>
            <a:endParaRPr lang="en-GB" dirty="0" smtClean="0"/>
          </a:p>
        </p:txBody>
      </p:sp>
      <p:sp>
        <p:nvSpPr>
          <p:cNvPr id="9" name="TextBox 8"/>
          <p:cNvSpPr txBox="1"/>
          <p:nvPr/>
        </p:nvSpPr>
        <p:spPr>
          <a:xfrm>
            <a:off x="7834531" y="4656742"/>
            <a:ext cx="4637808"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Gallows </a:t>
            </a:r>
            <a:r>
              <a:rPr lang="en-GB" sz="2400" dirty="0">
                <a:latin typeface="Arial" panose="020B0604020202020204" pitchFamily="34" charset="0"/>
                <a:cs typeface="Arial" panose="020B0604020202020204" pitchFamily="34" charset="0"/>
              </a:rPr>
              <a:t>set up below </a:t>
            </a:r>
            <a:r>
              <a:rPr lang="en-GB" sz="2400" dirty="0" smtClean="0">
                <a:latin typeface="Arial" panose="020B0604020202020204" pitchFamily="34" charset="0"/>
                <a:cs typeface="Arial" panose="020B0604020202020204" pitchFamily="34" charset="0"/>
              </a:rPr>
              <a:t>Chaplet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Castle …50 Irish </a:t>
            </a:r>
            <a:r>
              <a:rPr lang="en-GB" sz="2400" dirty="0" smtClean="0">
                <a:latin typeface="Arial" panose="020B0604020202020204" pitchFamily="34" charset="0"/>
                <a:cs typeface="Arial" panose="020B0604020202020204" pitchFamily="34" charset="0"/>
              </a:rPr>
              <a:t>forced to watch</a:t>
            </a:r>
          </a:p>
          <a:p>
            <a:r>
              <a:rPr lang="en-GB" sz="2400" dirty="0" smtClean="0">
                <a:latin typeface="Arial" panose="020B0604020202020204" pitchFamily="34" charset="0"/>
                <a:cs typeface="Arial" panose="020B0604020202020204" pitchFamily="34" charset="0"/>
              </a:rPr>
              <a:t>Attack from gallows</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7845938" y="6027003"/>
            <a:ext cx="4496744"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Scott orders them to be hanged</a:t>
            </a:r>
          </a:p>
          <a:p>
            <a:r>
              <a:rPr lang="en-GB" sz="2400" dirty="0" smtClean="0">
                <a:latin typeface="Arial" panose="020B0604020202020204" pitchFamily="34" charset="0"/>
                <a:cs typeface="Arial" panose="020B0604020202020204" pitchFamily="34" charset="0"/>
              </a:rPr>
              <a:t>when US flag raised on castle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5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837" y="0"/>
            <a:ext cx="8911687" cy="1280890"/>
          </a:xfrm>
        </p:spPr>
        <p:txBody>
          <a:bodyPr/>
          <a:lstStyle/>
          <a:p>
            <a:r>
              <a:rPr lang="en-GB" dirty="0" smtClean="0"/>
              <a:t>Occupation of Mexico City</a:t>
            </a:r>
            <a:endParaRPr lang="en-GB" dirty="0"/>
          </a:p>
        </p:txBody>
      </p:sp>
      <p:pic>
        <p:nvPicPr>
          <p:cNvPr id="19458" name="Picture 2" descr="https://upload.wikimedia.org/wikipedia/commons/thumb/a/a7/Nebel_Mexican_War_12_Scott_in_Mexico_City.jpg/220px-Nebel_Mexican_War_12_Scott_in_Mexico_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3144"/>
            <a:ext cx="8200678" cy="6204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07428" y="945246"/>
            <a:ext cx="408797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Mexican government</a:t>
            </a:r>
          </a:p>
          <a:p>
            <a:r>
              <a:rPr lang="en-GB" sz="2400" dirty="0">
                <a:latin typeface="Arial" panose="020B0604020202020204" pitchFamily="34" charset="0"/>
                <a:cs typeface="Arial" panose="020B0604020202020204" pitchFamily="34" charset="0"/>
              </a:rPr>
              <a:t>Abandon City and US troops</a:t>
            </a:r>
          </a:p>
          <a:p>
            <a:r>
              <a:rPr lang="en-GB" sz="2400" dirty="0">
                <a:latin typeface="Arial" panose="020B0604020202020204" pitchFamily="34" charset="0"/>
                <a:cs typeface="Arial" panose="020B0604020202020204" pitchFamily="34" charset="0"/>
              </a:rPr>
              <a:t>occupy</a:t>
            </a:r>
          </a:p>
        </p:txBody>
      </p:sp>
      <p:sp>
        <p:nvSpPr>
          <p:cNvPr id="4" name="TextBox 3"/>
          <p:cNvSpPr txBox="1"/>
          <p:nvPr/>
        </p:nvSpPr>
        <p:spPr>
          <a:xfrm>
            <a:off x="8099837" y="2686194"/>
            <a:ext cx="4294765" cy="1107996"/>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Guerrilla </a:t>
            </a:r>
            <a:r>
              <a:rPr lang="en-GB" sz="2400" dirty="0">
                <a:latin typeface="Arial" panose="020B0604020202020204" pitchFamily="34" charset="0"/>
                <a:cs typeface="Arial" panose="020B0604020202020204" pitchFamily="34" charset="0"/>
              </a:rPr>
              <a:t>war </a:t>
            </a:r>
            <a:r>
              <a:rPr lang="en-GB" sz="2400" dirty="0" smtClean="0">
                <a:latin typeface="Arial" panose="020B0604020202020204" pitchFamily="34" charset="0"/>
                <a:cs typeface="Arial" panose="020B0604020202020204" pitchFamily="34" charset="0"/>
              </a:rPr>
              <a:t>September </a:t>
            </a:r>
            <a:r>
              <a:rPr lang="en-GB" sz="2400" dirty="0">
                <a:latin typeface="Arial" panose="020B0604020202020204" pitchFamily="34" charset="0"/>
                <a:cs typeface="Arial" panose="020B0604020202020204" pitchFamily="34" charset="0"/>
              </a:rPr>
              <a:t>1846</a:t>
            </a:r>
          </a:p>
          <a:p>
            <a:r>
              <a:rPr lang="en-GB" sz="2400" dirty="0">
                <a:latin typeface="Arial" panose="020B0604020202020204" pitchFamily="34" charset="0"/>
                <a:cs typeface="Arial" panose="020B0604020202020204" pitchFamily="34" charset="0"/>
              </a:rPr>
              <a:t>Feb 1847</a:t>
            </a:r>
          </a:p>
          <a:p>
            <a:endParaRPr lang="en-GB" dirty="0"/>
          </a:p>
        </p:txBody>
      </p:sp>
      <p:sp>
        <p:nvSpPr>
          <p:cNvPr id="6" name="TextBox 5"/>
          <p:cNvSpPr txBox="1"/>
          <p:nvPr/>
        </p:nvSpPr>
        <p:spPr>
          <a:xfrm>
            <a:off x="8215915" y="4055559"/>
            <a:ext cx="4069897" cy="2215991"/>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Polk sends Nicholas Twist</a:t>
            </a:r>
          </a:p>
          <a:p>
            <a:r>
              <a:rPr lang="en-GB" sz="2400" dirty="0" smtClean="0">
                <a:latin typeface="Arial" panose="020B0604020202020204" pitchFamily="34" charset="0"/>
                <a:cs typeface="Arial" panose="020B0604020202020204" pitchFamily="34" charset="0"/>
              </a:rPr>
              <a:t>To secure peace…US wants</a:t>
            </a:r>
          </a:p>
          <a:p>
            <a:r>
              <a:rPr lang="en-GB" sz="2400" dirty="0" smtClean="0">
                <a:latin typeface="Arial" panose="020B0604020202020204" pitchFamily="34" charset="0"/>
                <a:cs typeface="Arial" panose="020B0604020202020204" pitchFamily="34" charset="0"/>
              </a:rPr>
              <a:t>Greater Texas, California, </a:t>
            </a:r>
          </a:p>
          <a:p>
            <a:r>
              <a:rPr lang="en-GB" sz="2400" dirty="0" smtClean="0">
                <a:latin typeface="Arial" panose="020B0604020202020204" pitchFamily="34" charset="0"/>
                <a:cs typeface="Arial" panose="020B0604020202020204" pitchFamily="34" charset="0"/>
              </a:rPr>
              <a:t>New Mexico…pay $15m</a:t>
            </a:r>
          </a:p>
          <a:p>
            <a:r>
              <a:rPr lang="en-GB" sz="2400" dirty="0" smtClean="0">
                <a:latin typeface="Arial" panose="020B0604020202020204" pitchFamily="34" charset="0"/>
                <a:cs typeface="Arial" panose="020B0604020202020204" pitchFamily="34" charset="0"/>
              </a:rPr>
              <a:t>compensation</a:t>
            </a:r>
          </a:p>
          <a:p>
            <a:endParaRPr lang="en-GB" dirty="0"/>
          </a:p>
        </p:txBody>
      </p:sp>
    </p:spTree>
    <p:extLst>
      <p:ext uri="{BB962C8B-B14F-4D97-AF65-F5344CB8AC3E}">
        <p14:creationId xmlns:p14="http://schemas.microsoft.com/office/powerpoint/2010/main" val="428223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676" y="201872"/>
            <a:ext cx="8911687" cy="1280890"/>
          </a:xfrm>
        </p:spPr>
        <p:txBody>
          <a:bodyPr/>
          <a:lstStyle/>
          <a:p>
            <a:r>
              <a:rPr lang="en-GB" dirty="0" smtClean="0"/>
              <a:t>Treaty of San Guadalupe 1848</a:t>
            </a:r>
            <a:endParaRPr lang="en-GB" dirty="0"/>
          </a:p>
        </p:txBody>
      </p:sp>
      <p:sp>
        <p:nvSpPr>
          <p:cNvPr id="3" name="Content Placeholder 2"/>
          <p:cNvSpPr>
            <a:spLocks noGrp="1"/>
          </p:cNvSpPr>
          <p:nvPr>
            <p:ph idx="1"/>
          </p:nvPr>
        </p:nvSpPr>
        <p:spPr>
          <a:xfrm>
            <a:off x="828578" y="1111220"/>
            <a:ext cx="10884193" cy="3772751"/>
          </a:xfrm>
        </p:spPr>
        <p:txBody>
          <a:bodyPr>
            <a:normAutofit fontScale="70000" lnSpcReduction="20000"/>
          </a:bodyPr>
          <a:lstStyle/>
          <a:p>
            <a:r>
              <a:rPr lang="en-GB" sz="2600" dirty="0" smtClean="0">
                <a:latin typeface="Arial" panose="020B0604020202020204" pitchFamily="34" charset="0"/>
                <a:cs typeface="Arial" panose="020B0604020202020204" pitchFamily="34" charset="0"/>
              </a:rPr>
              <a:t>“</a:t>
            </a:r>
            <a:r>
              <a:rPr lang="en-GB" sz="3200" dirty="0" smtClean="0">
                <a:latin typeface="Arial" panose="020B0604020202020204" pitchFamily="34" charset="0"/>
                <a:cs typeface="Arial" panose="020B0604020202020204" pitchFamily="34" charset="0"/>
              </a:rPr>
              <a:t>All Mexico” movement…excitement to annex all Mexico &amp; Central America</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Polk sends message to Twist to annex all / most of Mexico </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Alliance anti war Whigs (JQ Adams, Clay, A Lincoln” ….and </a:t>
            </a:r>
            <a:r>
              <a:rPr lang="en-GB" sz="3200" dirty="0" smtClean="0">
                <a:latin typeface="Arial" panose="020B0604020202020204" pitchFamily="34" charset="0"/>
                <a:cs typeface="Arial" panose="020B0604020202020204" pitchFamily="34" charset="0"/>
              </a:rPr>
              <a:t> South John </a:t>
            </a:r>
            <a:r>
              <a:rPr lang="en-GB" sz="3200" dirty="0">
                <a:latin typeface="Arial" panose="020B0604020202020204" pitchFamily="34" charset="0"/>
                <a:cs typeface="Arial" panose="020B0604020202020204" pitchFamily="34" charset="0"/>
              </a:rPr>
              <a:t>C Calhoun </a:t>
            </a:r>
            <a:r>
              <a:rPr lang="en-GB" sz="3200" dirty="0" smtClean="0">
                <a:latin typeface="Arial" panose="020B0604020202020204" pitchFamily="34" charset="0"/>
                <a:cs typeface="Arial" panose="020B0604020202020204" pitchFamily="34" charset="0"/>
              </a:rPr>
              <a:t>“</a:t>
            </a:r>
            <a:r>
              <a:rPr lang="en-GB" sz="3200" dirty="0">
                <a:latin typeface="Arial" panose="020B0604020202020204" pitchFamily="34" charset="0"/>
                <a:cs typeface="Arial" panose="020B0604020202020204" pitchFamily="34" charset="0"/>
              </a:rPr>
              <a:t>We have never dreamt of incorporating into our Union any but the </a:t>
            </a:r>
            <a:r>
              <a:rPr lang="en-GB" sz="3200" dirty="0">
                <a:latin typeface="Arial" panose="020B0604020202020204" pitchFamily="34" charset="0"/>
                <a:cs typeface="Arial" panose="020B0604020202020204" pitchFamily="34" charset="0"/>
                <a:hlinkClick r:id="rId2" tooltip="Caucasian race"/>
              </a:rPr>
              <a:t>Caucasian race</a:t>
            </a:r>
            <a:r>
              <a:rPr lang="en-GB" sz="3200" dirty="0">
                <a:latin typeface="Arial" panose="020B0604020202020204" pitchFamily="34" charset="0"/>
                <a:cs typeface="Arial" panose="020B0604020202020204" pitchFamily="34" charset="0"/>
              </a:rPr>
              <a:t>—the free white race. To incorporate Mexico, would be the first instance of the kind of 	incorporating an Indian race; for more than half of the Mexicans are Indians, and the </a:t>
            </a:r>
            <a:r>
              <a:rPr lang="en-GB" sz="3200" dirty="0" smtClean="0">
                <a:latin typeface="Arial" panose="020B0604020202020204" pitchFamily="34" charset="0"/>
                <a:cs typeface="Arial" panose="020B0604020202020204" pitchFamily="34" charset="0"/>
              </a:rPr>
              <a:t>other </a:t>
            </a:r>
            <a:r>
              <a:rPr lang="en-GB" sz="3200" dirty="0">
                <a:latin typeface="Arial" panose="020B0604020202020204" pitchFamily="34" charset="0"/>
                <a:cs typeface="Arial" panose="020B0604020202020204" pitchFamily="34" charset="0"/>
              </a:rPr>
              <a:t>is composed chiefly of mixed tribes. I protest against such a union as that! Ours, </a:t>
            </a:r>
            <a:r>
              <a:rPr lang="en-GB" sz="3200" dirty="0" smtClean="0">
                <a:latin typeface="Arial" panose="020B0604020202020204" pitchFamily="34" charset="0"/>
                <a:cs typeface="Arial" panose="020B0604020202020204" pitchFamily="34" charset="0"/>
              </a:rPr>
              <a:t>sir</a:t>
            </a:r>
            <a:r>
              <a:rPr lang="en-GB" sz="3200" dirty="0">
                <a:latin typeface="Arial" panose="020B0604020202020204" pitchFamily="34" charset="0"/>
                <a:cs typeface="Arial" panose="020B0604020202020204" pitchFamily="34" charset="0"/>
              </a:rPr>
              <a:t>, is the Government of a white race.</a:t>
            </a:r>
          </a:p>
          <a:p>
            <a:endParaRPr lang="en-GB" sz="3200" dirty="0">
              <a:latin typeface="Arial" panose="020B0604020202020204" pitchFamily="34" charset="0"/>
              <a:cs typeface="Arial" panose="020B0604020202020204" pitchFamily="34" charset="0"/>
            </a:endParaRPr>
          </a:p>
          <a:p>
            <a:pPr marL="0" indent="0">
              <a:buNone/>
            </a:pPr>
            <a:endParaRPr lang="en-GB" dirty="0" smtClean="0"/>
          </a:p>
          <a:p>
            <a:endParaRPr lang="en-GB" dirty="0"/>
          </a:p>
        </p:txBody>
      </p:sp>
      <p:sp>
        <p:nvSpPr>
          <p:cNvPr id="5" name="TextBox 4"/>
          <p:cNvSpPr txBox="1"/>
          <p:nvPr/>
        </p:nvSpPr>
        <p:spPr>
          <a:xfrm>
            <a:off x="612905" y="4768235"/>
            <a:ext cx="12675778" cy="885371"/>
          </a:xfrm>
          <a:prstGeom prst="rect">
            <a:avLst/>
          </a:prstGeom>
          <a:noFill/>
        </p:spPr>
        <p:txBody>
          <a:bodyPr wrap="none" rtlCol="0">
            <a:spAutoFit/>
          </a:bodyPr>
          <a:lstStyle/>
          <a:p>
            <a:pPr marL="342900" indent="-342900" defTabSz="457200">
              <a:lnSpc>
                <a:spcPct val="90000"/>
              </a:lnSpc>
              <a:spcBef>
                <a:spcPts val="1000"/>
              </a:spcBef>
              <a:buClr>
                <a:schemeClr val="accent1"/>
              </a:buClr>
              <a:buFont typeface="Wingdings 3" charset="2"/>
              <a:buChar char=""/>
            </a:pPr>
            <a:r>
              <a:rPr lang="en-GB" sz="2400" dirty="0" smtClean="0">
                <a:solidFill>
                  <a:schemeClr val="tx1">
                    <a:lumMod val="75000"/>
                    <a:lumOff val="25000"/>
                  </a:schemeClr>
                </a:solidFill>
                <a:latin typeface="Arial" panose="020B0604020202020204" pitchFamily="34" charset="0"/>
                <a:cs typeface="Arial" panose="020B0604020202020204" pitchFamily="34" charset="0"/>
              </a:rPr>
              <a:t>Ambassador Twist </a:t>
            </a:r>
            <a:r>
              <a:rPr lang="en-GB" sz="2400" dirty="0">
                <a:solidFill>
                  <a:schemeClr val="tx1">
                    <a:lumMod val="75000"/>
                    <a:lumOff val="25000"/>
                  </a:schemeClr>
                </a:solidFill>
                <a:latin typeface="Arial" panose="020B0604020202020204" pitchFamily="34" charset="0"/>
                <a:cs typeface="Arial" panose="020B0604020202020204" pitchFamily="34" charset="0"/>
              </a:rPr>
              <a:t>ignores Polk message…..signs Treaty with new Mexican Government </a:t>
            </a:r>
            <a:endParaRPr lang="en-GB" sz="2400" dirty="0" smtClean="0">
              <a:solidFill>
                <a:schemeClr val="tx1">
                  <a:lumMod val="75000"/>
                  <a:lumOff val="25000"/>
                </a:schemeClr>
              </a:solidFill>
              <a:latin typeface="Arial" panose="020B0604020202020204" pitchFamily="34" charset="0"/>
              <a:cs typeface="Arial" panose="020B0604020202020204" pitchFamily="34" charset="0"/>
            </a:endParaRPr>
          </a:p>
          <a:p>
            <a:pPr defTabSz="457200">
              <a:lnSpc>
                <a:spcPct val="90000"/>
              </a:lnSpc>
              <a:spcBef>
                <a:spcPts val="1000"/>
              </a:spcBef>
              <a:buClr>
                <a:schemeClr val="accent1"/>
              </a:buClr>
            </a:pPr>
            <a:r>
              <a:rPr lang="en-GB" sz="2400" dirty="0" smtClean="0">
                <a:solidFill>
                  <a:schemeClr val="tx1">
                    <a:lumMod val="75000"/>
                    <a:lumOff val="25000"/>
                  </a:schemeClr>
                </a:solidFill>
                <a:latin typeface="Arial" panose="020B0604020202020204" pitchFamily="34" charset="0"/>
                <a:cs typeface="Arial" panose="020B0604020202020204" pitchFamily="34" charset="0"/>
              </a:rPr>
              <a:t>…February 1848…(</a:t>
            </a:r>
            <a:r>
              <a:rPr lang="en-GB" sz="2400" dirty="0">
                <a:solidFill>
                  <a:schemeClr val="tx1">
                    <a:lumMod val="75000"/>
                    <a:lumOff val="25000"/>
                  </a:schemeClr>
                </a:solidFill>
                <a:latin typeface="Arial" panose="020B0604020202020204" pitchFamily="34" charset="0"/>
                <a:cs typeface="Arial" panose="020B0604020202020204" pitchFamily="34" charset="0"/>
              </a:rPr>
              <a:t>Santa Anno </a:t>
            </a:r>
            <a:r>
              <a:rPr lang="en-GB" sz="2400" dirty="0" smtClean="0">
                <a:solidFill>
                  <a:schemeClr val="tx1">
                    <a:lumMod val="75000"/>
                    <a:lumOff val="25000"/>
                  </a:schemeClr>
                </a:solidFill>
                <a:latin typeface="Arial" panose="020B0604020202020204" pitchFamily="34" charset="0"/>
                <a:cs typeface="Arial" panose="020B0604020202020204" pitchFamily="34" charset="0"/>
              </a:rPr>
              <a:t>exiled…3</a:t>
            </a:r>
            <a:r>
              <a:rPr lang="en-GB" sz="2400" baseline="30000" dirty="0" smtClean="0">
                <a:solidFill>
                  <a:schemeClr val="tx1">
                    <a:lumMod val="75000"/>
                    <a:lumOff val="25000"/>
                  </a:schemeClr>
                </a:solidFill>
                <a:latin typeface="Arial" panose="020B0604020202020204" pitchFamily="34" charset="0"/>
                <a:cs typeface="Arial" panose="020B0604020202020204" pitchFamily="34" charset="0"/>
              </a:rPr>
              <a:t>rd</a:t>
            </a:r>
            <a:r>
              <a:rPr lang="en-GB" sz="2400" dirty="0" smtClean="0">
                <a:solidFill>
                  <a:schemeClr val="tx1">
                    <a:lumMod val="75000"/>
                    <a:lumOff val="25000"/>
                  </a:schemeClr>
                </a:solidFill>
                <a:latin typeface="Arial" panose="020B0604020202020204" pitchFamily="34" charset="0"/>
                <a:cs typeface="Arial" panose="020B0604020202020204" pitchFamily="34" charset="0"/>
              </a:rPr>
              <a:t> time)</a:t>
            </a:r>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p:cNvSpPr txBox="1"/>
          <p:nvPr/>
        </p:nvSpPr>
        <p:spPr>
          <a:xfrm>
            <a:off x="655558" y="6062375"/>
            <a:ext cx="11798230" cy="885371"/>
          </a:xfrm>
          <a:prstGeom prst="rect">
            <a:avLst/>
          </a:prstGeom>
          <a:noFill/>
        </p:spPr>
        <p:txBody>
          <a:bodyPr wrap="none" rtlCol="0">
            <a:spAutoFit/>
          </a:bodyPr>
          <a:lstStyle/>
          <a:p>
            <a:pPr marL="342900" indent="-342900" defTabSz="457200">
              <a:lnSpc>
                <a:spcPct val="90000"/>
              </a:lnSpc>
              <a:spcBef>
                <a:spcPts val="1000"/>
              </a:spcBef>
              <a:buClr>
                <a:schemeClr val="accent1"/>
              </a:buClr>
              <a:buFont typeface="Wingdings 3" charset="2"/>
              <a:buChar char=""/>
            </a:pPr>
            <a:r>
              <a:rPr lang="en-GB" sz="2400" dirty="0">
                <a:solidFill>
                  <a:schemeClr val="tx1">
                    <a:lumMod val="75000"/>
                    <a:lumOff val="25000"/>
                  </a:schemeClr>
                </a:solidFill>
                <a:latin typeface="Arial" panose="020B0604020202020204" pitchFamily="34" charset="0"/>
                <a:cs typeface="Arial" panose="020B0604020202020204" pitchFamily="34" charset="0"/>
              </a:rPr>
              <a:t>US gets all “New Spain”…….Mexico gets $100 million (2024 money</a:t>
            </a:r>
            <a:r>
              <a:rPr lang="en-GB" sz="2400" dirty="0" smtClean="0">
                <a:solidFill>
                  <a:schemeClr val="tx1">
                    <a:lumMod val="75000"/>
                    <a:lumOff val="25000"/>
                  </a:schemeClr>
                </a:solidFill>
                <a:latin typeface="Arial" panose="020B0604020202020204" pitchFamily="34" charset="0"/>
                <a:cs typeface="Arial" panose="020B0604020202020204" pitchFamily="34" charset="0"/>
              </a:rPr>
              <a:t>)</a:t>
            </a:r>
          </a:p>
          <a:p>
            <a:pPr defTabSz="457200">
              <a:lnSpc>
                <a:spcPct val="90000"/>
              </a:lnSpc>
              <a:spcBef>
                <a:spcPts val="1000"/>
              </a:spcBef>
              <a:buClr>
                <a:schemeClr val="accent1"/>
              </a:buClr>
            </a:pPr>
            <a:r>
              <a:rPr lang="en-GB" sz="2400" dirty="0" smtClean="0">
                <a:solidFill>
                  <a:schemeClr val="tx1">
                    <a:lumMod val="75000"/>
                    <a:lumOff val="25000"/>
                  </a:schemeClr>
                </a:solidFill>
                <a:latin typeface="Arial" panose="020B0604020202020204" pitchFamily="34" charset="0"/>
                <a:cs typeface="Arial" panose="020B0604020202020204" pitchFamily="34" charset="0"/>
              </a:rPr>
              <a:t>    …</a:t>
            </a:r>
            <a:r>
              <a:rPr lang="en-GB" sz="2400" dirty="0">
                <a:solidFill>
                  <a:schemeClr val="tx1">
                    <a:lumMod val="75000"/>
                    <a:lumOff val="25000"/>
                  </a:schemeClr>
                </a:solidFill>
                <a:latin typeface="Arial" panose="020B0604020202020204" pitchFamily="34" charset="0"/>
                <a:cs typeface="Arial" panose="020B0604020202020204" pitchFamily="34" charset="0"/>
              </a:rPr>
              <a:t>80,000 Mexicans living </a:t>
            </a:r>
            <a:r>
              <a:rPr lang="en-GB" sz="2400" dirty="0" smtClean="0">
                <a:solidFill>
                  <a:schemeClr val="tx1">
                    <a:lumMod val="75000"/>
                    <a:lumOff val="25000"/>
                  </a:schemeClr>
                </a:solidFill>
                <a:latin typeface="Arial" panose="020B0604020202020204" pitchFamily="34" charset="0"/>
                <a:cs typeface="Arial" panose="020B0604020202020204" pitchFamily="34" charset="0"/>
              </a:rPr>
              <a:t>in New </a:t>
            </a:r>
            <a:r>
              <a:rPr lang="en-GB" sz="2400" dirty="0">
                <a:solidFill>
                  <a:schemeClr val="tx1">
                    <a:lumMod val="75000"/>
                    <a:lumOff val="25000"/>
                  </a:schemeClr>
                </a:solidFill>
                <a:latin typeface="Arial" panose="020B0604020202020204" pitchFamily="34" charset="0"/>
                <a:cs typeface="Arial" panose="020B0604020202020204" pitchFamily="34" charset="0"/>
              </a:rPr>
              <a:t>Spain ‘guaranteed’ </a:t>
            </a:r>
            <a:r>
              <a:rPr lang="en-GB" sz="2400" dirty="0" smtClean="0">
                <a:solidFill>
                  <a:schemeClr val="tx1">
                    <a:lumMod val="75000"/>
                    <a:lumOff val="25000"/>
                  </a:schemeClr>
                </a:solidFill>
                <a:latin typeface="Arial" panose="020B0604020202020204" pitchFamily="34" charset="0"/>
                <a:cs typeface="Arial" panose="020B0604020202020204" pitchFamily="34" charset="0"/>
              </a:rPr>
              <a:t>citizenship &amp; property </a:t>
            </a:r>
            <a:r>
              <a:rPr lang="en-GB" sz="2400" dirty="0">
                <a:solidFill>
                  <a:schemeClr val="tx1">
                    <a:lumMod val="75000"/>
                    <a:lumOff val="25000"/>
                  </a:schemeClr>
                </a:solidFill>
                <a:latin typeface="Arial" panose="020B0604020202020204" pitchFamily="34" charset="0"/>
                <a:cs typeface="Arial" panose="020B0604020202020204" pitchFamily="34" charset="0"/>
              </a:rPr>
              <a:t>rights….</a:t>
            </a:r>
          </a:p>
        </p:txBody>
      </p:sp>
    </p:spTree>
    <p:extLst>
      <p:ext uri="{BB962C8B-B14F-4D97-AF65-F5344CB8AC3E}">
        <p14:creationId xmlns:p14="http://schemas.microsoft.com/office/powerpoint/2010/main" val="23452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25" y="1038225"/>
            <a:ext cx="10838188" cy="5819775"/>
          </a:xfrm>
          <a:prstGeom prst="rect">
            <a:avLst/>
          </a:prstGeom>
        </p:spPr>
      </p:pic>
      <p:sp>
        <p:nvSpPr>
          <p:cNvPr id="2" name="Title 1"/>
          <p:cNvSpPr>
            <a:spLocks noGrp="1"/>
          </p:cNvSpPr>
          <p:nvPr>
            <p:ph type="title"/>
          </p:nvPr>
        </p:nvSpPr>
        <p:spPr>
          <a:xfrm>
            <a:off x="2560316" y="177332"/>
            <a:ext cx="8911687" cy="1280890"/>
          </a:xfrm>
        </p:spPr>
        <p:txBody>
          <a:bodyPr/>
          <a:lstStyle/>
          <a:p>
            <a:r>
              <a:rPr lang="en-GB" dirty="0" smtClean="0"/>
              <a:t>Continental Empire Complete</a:t>
            </a:r>
            <a:endParaRPr lang="en-GB" dirty="0"/>
          </a:p>
        </p:txBody>
      </p:sp>
      <p:pic>
        <p:nvPicPr>
          <p:cNvPr id="2050" name="Picture 2" descr="A map of the historical territorial expansion of the United 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883" y="21933568"/>
            <a:ext cx="36584229" cy="1231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59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507" y="0"/>
            <a:ext cx="8911687" cy="1280890"/>
          </a:xfrm>
        </p:spPr>
        <p:txBody>
          <a:bodyPr/>
          <a:lstStyle/>
          <a:p>
            <a:pPr algn="ctr"/>
            <a:r>
              <a:rPr lang="en-GB" dirty="0" smtClean="0"/>
              <a:t>Mexican war aftermath</a:t>
            </a:r>
            <a:endParaRPr lang="en-GB" dirty="0"/>
          </a:p>
        </p:txBody>
      </p:sp>
      <p:sp>
        <p:nvSpPr>
          <p:cNvPr id="3" name="Content Placeholder 2"/>
          <p:cNvSpPr>
            <a:spLocks noGrp="1"/>
          </p:cNvSpPr>
          <p:nvPr>
            <p:ph idx="1"/>
          </p:nvPr>
        </p:nvSpPr>
        <p:spPr>
          <a:xfrm>
            <a:off x="300038" y="747152"/>
            <a:ext cx="12091987" cy="4543426"/>
          </a:xfrm>
        </p:spPr>
        <p:txBody>
          <a:bodyPr>
            <a:noAutofit/>
          </a:bodyPr>
          <a:lstStyle/>
          <a:p>
            <a:r>
              <a:rPr lang="en-GB" sz="2800" dirty="0" smtClean="0">
                <a:latin typeface="Arial" panose="020B0604020202020204" pitchFamily="34" charset="0"/>
                <a:cs typeface="Arial" panose="020B0604020202020204" pitchFamily="34" charset="0"/>
              </a:rPr>
              <a:t>20,000 US and 30,000 Mexican Deaths..20% of armies 80% by disease</a:t>
            </a:r>
            <a:endParaRPr lang="en-GB" sz="28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Manifest Destiny realised, myth of US military invincibility born</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Not all think this way: Ulysses S Grant “</a:t>
            </a: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to </a:t>
            </a:r>
            <a:r>
              <a:rPr lang="en-GB" sz="2800" dirty="0">
                <a:latin typeface="Arial" panose="020B0604020202020204" pitchFamily="34" charset="0"/>
                <a:cs typeface="Arial" panose="020B0604020202020204" pitchFamily="34" charset="0"/>
              </a:rPr>
              <a:t>this day </a:t>
            </a:r>
            <a:r>
              <a:rPr lang="en-GB" sz="2800" dirty="0" smtClean="0">
                <a:latin typeface="Arial" panose="020B0604020202020204" pitchFamily="34" charset="0"/>
                <a:cs typeface="Arial" panose="020B0604020202020204" pitchFamily="34" charset="0"/>
              </a:rPr>
              <a:t>I regard </a:t>
            </a:r>
            <a:r>
              <a:rPr lang="en-GB" sz="2800" dirty="0">
                <a:latin typeface="Arial" panose="020B0604020202020204" pitchFamily="34" charset="0"/>
                <a:cs typeface="Arial" panose="020B0604020202020204" pitchFamily="34" charset="0"/>
              </a:rPr>
              <a:t>the war [with Mexico] </a:t>
            </a:r>
            <a:r>
              <a:rPr lang="en-GB" sz="2800" dirty="0" smtClean="0">
                <a:latin typeface="Arial" panose="020B0604020202020204" pitchFamily="34" charset="0"/>
                <a:cs typeface="Arial" panose="020B0604020202020204" pitchFamily="34" charset="0"/>
              </a:rPr>
              <a:t>……as </a:t>
            </a:r>
            <a:r>
              <a:rPr lang="en-GB" sz="2800" dirty="0">
                <a:latin typeface="Arial" panose="020B0604020202020204" pitchFamily="34" charset="0"/>
                <a:cs typeface="Arial" panose="020B0604020202020204" pitchFamily="34" charset="0"/>
              </a:rPr>
              <a:t>one of the most unjust ever waged by a stronger against a weaker nation. It was an instance of a republic following the bad example of European monarchies, in not considering justice in their desire to acquire additional territory</a:t>
            </a:r>
            <a:r>
              <a:rPr lang="en-GB" sz="2400" dirty="0" smtClean="0">
                <a:latin typeface="Arial" panose="020B0604020202020204" pitchFamily="34" charset="0"/>
                <a:cs typeface="Arial" panose="020B0604020202020204" pitchFamily="34" charset="0"/>
              </a:rPr>
              <a:t>.</a:t>
            </a:r>
            <a:r>
              <a:rPr lang="en-GB" sz="2400" baseline="30000" dirty="0" smtClean="0">
                <a:latin typeface="Arial" panose="020B0604020202020204" pitchFamily="34" charset="0"/>
                <a:cs typeface="Arial" panose="020B0604020202020204" pitchFamily="34" charset="0"/>
              </a:rPr>
              <a:t>[</a:t>
            </a:r>
          </a:p>
          <a:p>
            <a:pPr marL="0" indent="0">
              <a:buNone/>
            </a:pPr>
            <a:endParaRPr lang="en-GB" sz="24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Debate whether new territory Free or Slave intensifies</a:t>
            </a:r>
          </a:p>
        </p:txBody>
      </p:sp>
      <p:sp>
        <p:nvSpPr>
          <p:cNvPr id="4" name="TextBox 3"/>
          <p:cNvSpPr txBox="1"/>
          <p:nvPr/>
        </p:nvSpPr>
        <p:spPr>
          <a:xfrm>
            <a:off x="2300288" y="6273225"/>
            <a:ext cx="8791189"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Interesting news from California summer 1848  </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20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upload.wikimedia.org/wikipedia/commons/thumb/4/45/War_News_from_Mexico.jpg/170px-War_News_from_Mex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195" y="755779"/>
            <a:ext cx="9032034" cy="51038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67944" y="0"/>
            <a:ext cx="1268296"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Gold</a:t>
            </a:r>
            <a:endParaRPr lang="en-GB" sz="4000" dirty="0">
              <a:latin typeface="Arial" panose="020B0604020202020204" pitchFamily="34" charset="0"/>
              <a:cs typeface="Arial" panose="020B0604020202020204" pitchFamily="34" charset="0"/>
            </a:endParaRPr>
          </a:p>
        </p:txBody>
      </p:sp>
      <p:sp>
        <p:nvSpPr>
          <p:cNvPr id="10" name="TextBox 9"/>
          <p:cNvSpPr txBox="1"/>
          <p:nvPr/>
        </p:nvSpPr>
        <p:spPr>
          <a:xfrm>
            <a:off x="331141" y="6064970"/>
            <a:ext cx="2185214" cy="646331"/>
          </a:xfrm>
          <a:prstGeom prst="rect">
            <a:avLst/>
          </a:prstGeom>
          <a:noFill/>
        </p:spPr>
        <p:txBody>
          <a:bodyPr wrap="none" rtlCol="0">
            <a:spAutoFit/>
          </a:bodyPr>
          <a:lstStyle>
            <a:defPPr>
              <a:defRPr lang="en-US"/>
            </a:defPPr>
            <a:lvl1pPr>
              <a:defRPr sz="3600">
                <a:latin typeface="Arial" panose="020B0604020202020204" pitchFamily="34" charset="0"/>
                <a:cs typeface="Arial" panose="020B0604020202020204" pitchFamily="34" charset="0"/>
              </a:defRPr>
            </a:lvl1pPr>
          </a:lstStyle>
          <a:p>
            <a:r>
              <a:rPr lang="en-GB" dirty="0"/>
              <a:t>Lots of </a:t>
            </a:r>
            <a:r>
              <a:rPr lang="en-GB" dirty="0" smtClean="0"/>
              <a:t>it! </a:t>
            </a:r>
            <a:endParaRPr lang="en-GB" dirty="0"/>
          </a:p>
        </p:txBody>
      </p:sp>
      <p:sp>
        <p:nvSpPr>
          <p:cNvPr id="11" name="TextBox 10"/>
          <p:cNvSpPr txBox="1"/>
          <p:nvPr/>
        </p:nvSpPr>
        <p:spPr>
          <a:xfrm>
            <a:off x="2623165" y="6044462"/>
            <a:ext cx="2518638" cy="646331"/>
          </a:xfrm>
          <a:prstGeom prst="rect">
            <a:avLst/>
          </a:prstGeom>
          <a:noFill/>
        </p:spPr>
        <p:txBody>
          <a:bodyPr wrap="none" rtlCol="0">
            <a:spAutoFit/>
          </a:bodyPr>
          <a:lstStyle>
            <a:defPPr>
              <a:defRPr lang="en-US"/>
            </a:defPPr>
            <a:lvl1pPr>
              <a:defRPr sz="3600">
                <a:latin typeface="Arial" panose="020B0604020202020204" pitchFamily="34" charset="0"/>
                <a:cs typeface="Arial" panose="020B0604020202020204" pitchFamily="34" charset="0"/>
              </a:defRPr>
            </a:lvl1pPr>
          </a:lstStyle>
          <a:p>
            <a:r>
              <a:rPr lang="en-GB" dirty="0" smtClean="0"/>
              <a:t>Accessible!</a:t>
            </a:r>
            <a:endParaRPr lang="en-GB" dirty="0"/>
          </a:p>
        </p:txBody>
      </p:sp>
      <p:sp>
        <p:nvSpPr>
          <p:cNvPr id="12" name="TextBox 11"/>
          <p:cNvSpPr txBox="1"/>
          <p:nvPr/>
        </p:nvSpPr>
        <p:spPr>
          <a:xfrm>
            <a:off x="5313783" y="6019581"/>
            <a:ext cx="3288080" cy="646331"/>
          </a:xfrm>
          <a:prstGeom prst="rect">
            <a:avLst/>
          </a:prstGeom>
          <a:noFill/>
        </p:spPr>
        <p:txBody>
          <a:bodyPr wrap="none" rtlCol="0">
            <a:spAutoFit/>
          </a:bodyPr>
          <a:lstStyle>
            <a:defPPr>
              <a:defRPr lang="en-US"/>
            </a:defPPr>
            <a:lvl1pPr>
              <a:defRPr sz="3600">
                <a:latin typeface="Arial" panose="020B0604020202020204" pitchFamily="34" charset="0"/>
                <a:cs typeface="Arial" panose="020B0604020202020204" pitchFamily="34" charset="0"/>
              </a:defRPr>
            </a:lvl1pPr>
          </a:lstStyle>
          <a:p>
            <a:r>
              <a:rPr lang="en-GB" dirty="0"/>
              <a:t>Free for </a:t>
            </a:r>
            <a:r>
              <a:rPr lang="en-GB" dirty="0" smtClean="0"/>
              <a:t>taking!</a:t>
            </a:r>
            <a:endParaRPr lang="en-GB" dirty="0"/>
          </a:p>
        </p:txBody>
      </p:sp>
      <p:sp>
        <p:nvSpPr>
          <p:cNvPr id="13" name="TextBox 12"/>
          <p:cNvSpPr txBox="1"/>
          <p:nvPr/>
        </p:nvSpPr>
        <p:spPr>
          <a:xfrm>
            <a:off x="8632953" y="6041742"/>
            <a:ext cx="3801041" cy="646331"/>
          </a:xfrm>
          <a:prstGeom prst="rect">
            <a:avLst/>
          </a:prstGeom>
          <a:noFill/>
        </p:spPr>
        <p:txBody>
          <a:bodyPr wrap="none" rtlCol="0">
            <a:spAutoFit/>
          </a:bodyPr>
          <a:lstStyle>
            <a:defPPr>
              <a:defRPr lang="en-US"/>
            </a:defPPr>
            <a:lvl1pPr>
              <a:defRPr sz="3600">
                <a:latin typeface="Arial" panose="020B0604020202020204" pitchFamily="34" charset="0"/>
                <a:cs typeface="Arial" panose="020B0604020202020204" pitchFamily="34" charset="0"/>
              </a:defRPr>
            </a:lvl1pPr>
          </a:lstStyle>
          <a:p>
            <a:r>
              <a:rPr lang="en-GB" dirty="0"/>
              <a:t>Come and Get </a:t>
            </a:r>
            <a:r>
              <a:rPr lang="en-GB" dirty="0" smtClean="0"/>
              <a:t>it! </a:t>
            </a:r>
            <a:endParaRPr lang="en-GB" dirty="0"/>
          </a:p>
        </p:txBody>
      </p:sp>
    </p:spTree>
    <p:extLst>
      <p:ext uri="{BB962C8B-B14F-4D97-AF65-F5344CB8AC3E}">
        <p14:creationId xmlns:p14="http://schemas.microsoft.com/office/powerpoint/2010/main" val="20829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4143501"/>
            <a:ext cx="10243229" cy="1280890"/>
          </a:xfrm>
        </p:spPr>
        <p:txBody>
          <a:bodyPr>
            <a:normAutofit fontScale="90000"/>
          </a:bodyPr>
          <a:lstStyle/>
          <a:p>
            <a:r>
              <a:rPr lang="en-GB" dirty="0" smtClean="0"/>
              <a:t>How that happened and what it meant</a:t>
            </a:r>
            <a:br>
              <a:rPr lang="en-GB" dirty="0" smtClean="0"/>
            </a:br>
            <a:r>
              <a:rPr lang="en-GB" dirty="0" smtClean="0"/>
              <a:t>the subject of next talk on Monday February 19th</a:t>
            </a:r>
            <a:endParaRPr lang="en-GB" dirty="0"/>
          </a:p>
        </p:txBody>
      </p:sp>
      <p:sp>
        <p:nvSpPr>
          <p:cNvPr id="3" name="Title 1"/>
          <p:cNvSpPr txBox="1">
            <a:spLocks/>
          </p:cNvSpPr>
          <p:nvPr/>
        </p:nvSpPr>
        <p:spPr>
          <a:xfrm>
            <a:off x="1112467" y="1538412"/>
            <a:ext cx="8911687" cy="1280890"/>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News spreads around the world and hundreds of thousands head for California</a:t>
            </a:r>
            <a:endParaRPr lang="en-GB" dirty="0"/>
          </a:p>
        </p:txBody>
      </p:sp>
    </p:spTree>
    <p:extLst>
      <p:ext uri="{BB962C8B-B14F-4D97-AF65-F5344CB8AC3E}">
        <p14:creationId xmlns:p14="http://schemas.microsoft.com/office/powerpoint/2010/main" val="146986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015" y="125451"/>
            <a:ext cx="8911687" cy="648509"/>
          </a:xfrm>
        </p:spPr>
        <p:txBody>
          <a:bodyPr/>
          <a:lstStyle/>
          <a:p>
            <a:pPr algn="ctr"/>
            <a:r>
              <a:rPr lang="en-GB" dirty="0" smtClean="0"/>
              <a:t>The Panic of 1837</a:t>
            </a:r>
            <a:endParaRPr lang="en-GB" dirty="0"/>
          </a:p>
        </p:txBody>
      </p:sp>
      <p:sp>
        <p:nvSpPr>
          <p:cNvPr id="4" name="Content Placeholder 2"/>
          <p:cNvSpPr txBox="1">
            <a:spLocks/>
          </p:cNvSpPr>
          <p:nvPr/>
        </p:nvSpPr>
        <p:spPr>
          <a:xfrm>
            <a:off x="277433" y="1194318"/>
            <a:ext cx="11703074" cy="28458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pPr>
            <a:r>
              <a:rPr lang="en-GB" sz="2400" dirty="0">
                <a:latin typeface="Arial" panose="020B0604020202020204" pitchFamily="34" charset="0"/>
                <a:cs typeface="Arial" panose="020B0604020202020204" pitchFamily="34" charset="0"/>
              </a:rPr>
              <a:t>Underlying </a:t>
            </a:r>
            <a:r>
              <a:rPr lang="en-GB" sz="2400" dirty="0" smtClean="0">
                <a:latin typeface="Arial" panose="020B0604020202020204" pitchFamily="34" charset="0"/>
                <a:cs typeface="Arial" panose="020B0604020202020204" pitchFamily="34" charset="0"/>
              </a:rPr>
              <a:t>Causes:</a:t>
            </a:r>
            <a:endParaRPr lang="en-GB" sz="2400" dirty="0">
              <a:latin typeface="Arial" panose="020B0604020202020204" pitchFamily="34" charset="0"/>
              <a:cs typeface="Arial" panose="020B0604020202020204" pitchFamily="34" charset="0"/>
            </a:endParaRPr>
          </a:p>
          <a:p>
            <a:pPr lvl="1">
              <a:lnSpc>
                <a:spcPct val="90000"/>
              </a:lnSpc>
            </a:pPr>
            <a:r>
              <a:rPr lang="en-GB" sz="2400" dirty="0" smtClean="0">
                <a:latin typeface="Arial" panose="020B0604020202020204" pitchFamily="34" charset="0"/>
                <a:cs typeface="Arial" panose="020B0604020202020204" pitchFamily="34" charset="0"/>
              </a:rPr>
              <a:t>30 </a:t>
            </a:r>
            <a:r>
              <a:rPr lang="en-GB" sz="2400" dirty="0">
                <a:latin typeface="Arial" panose="020B0604020202020204" pitchFamily="34" charset="0"/>
                <a:cs typeface="Arial" panose="020B0604020202020204" pitchFamily="34" charset="0"/>
              </a:rPr>
              <a:t>million acres of Indian </a:t>
            </a:r>
            <a:r>
              <a:rPr lang="en-GB" sz="2400" dirty="0" smtClean="0">
                <a:latin typeface="Arial" panose="020B0604020202020204" pitchFamily="34" charset="0"/>
                <a:cs typeface="Arial" panose="020B0604020202020204" pitchFamily="34" charset="0"/>
              </a:rPr>
              <a:t>Land available for sale by government</a:t>
            </a:r>
            <a:endParaRPr lang="en-GB" sz="2400" dirty="0">
              <a:latin typeface="Arial" panose="020B0604020202020204" pitchFamily="34" charset="0"/>
              <a:cs typeface="Arial" panose="020B0604020202020204" pitchFamily="34" charset="0"/>
            </a:endParaRPr>
          </a:p>
          <a:p>
            <a:pPr lvl="1">
              <a:lnSpc>
                <a:spcPct val="90000"/>
              </a:lnSpc>
            </a:pPr>
            <a:r>
              <a:rPr lang="en-GB" sz="2400" dirty="0">
                <a:latin typeface="Arial" panose="020B0604020202020204" pitchFamily="34" charset="0"/>
                <a:cs typeface="Arial" panose="020B0604020202020204" pitchFamily="34" charset="0"/>
              </a:rPr>
              <a:t>US pays off national debt…surplus distributed to Pet Banks …surge in lending</a:t>
            </a:r>
          </a:p>
          <a:p>
            <a:pPr lvl="1">
              <a:lnSpc>
                <a:spcPct val="90000"/>
              </a:lnSpc>
            </a:pPr>
            <a:r>
              <a:rPr lang="en-GB" sz="2400" dirty="0">
                <a:latin typeface="Arial" panose="020B0604020202020204" pitchFamily="34" charset="0"/>
                <a:cs typeface="Arial" panose="020B0604020202020204" pitchFamily="34" charset="0"/>
              </a:rPr>
              <a:t>Land, cotton, slave price boom </a:t>
            </a:r>
          </a:p>
          <a:p>
            <a:pPr lvl="1">
              <a:lnSpc>
                <a:spcPct val="90000"/>
              </a:lnSpc>
            </a:pPr>
            <a:r>
              <a:rPr lang="en-GB" sz="2400" dirty="0">
                <a:latin typeface="Arial" panose="020B0604020202020204" pitchFamily="34" charset="0"/>
                <a:cs typeface="Arial" panose="020B0604020202020204" pitchFamily="34" charset="0"/>
              </a:rPr>
              <a:t>Surge in lending based on future prices…including ‘slave mortgages’</a:t>
            </a:r>
          </a:p>
          <a:p>
            <a:pPr lvl="1">
              <a:lnSpc>
                <a:spcPct val="90000"/>
              </a:lnSpc>
            </a:pPr>
            <a:r>
              <a:rPr lang="en-GB" sz="2400" dirty="0">
                <a:latin typeface="Arial" panose="020B0604020202020204" pitchFamily="34" charset="0"/>
                <a:cs typeface="Arial" panose="020B0604020202020204" pitchFamily="34" charset="0"/>
              </a:rPr>
              <a:t>Removal of </a:t>
            </a:r>
            <a:r>
              <a:rPr lang="en-GB" sz="2400" dirty="0" smtClean="0">
                <a:latin typeface="Arial" panose="020B0604020202020204" pitchFamily="34" charset="0"/>
                <a:cs typeface="Arial" panose="020B0604020202020204" pitchFamily="34" charset="0"/>
              </a:rPr>
              <a:t>regulation:  </a:t>
            </a:r>
            <a:r>
              <a:rPr lang="en-GB" sz="2400" dirty="0">
                <a:latin typeface="Arial" panose="020B0604020202020204" pitchFamily="34" charset="0"/>
                <a:cs typeface="Arial" panose="020B0604020202020204" pitchFamily="34" charset="0"/>
              </a:rPr>
              <a:t>Bank of USA dissolved and 300 new banks created</a:t>
            </a:r>
          </a:p>
          <a:p>
            <a:pPr lvl="1">
              <a:lnSpc>
                <a:spcPct val="90000"/>
              </a:lnSpc>
            </a:pPr>
            <a:endParaRPr lang="en-GB" sz="2400" dirty="0">
              <a:latin typeface="Arial" panose="020B0604020202020204" pitchFamily="34" charset="0"/>
              <a:cs typeface="Arial" panose="020B0604020202020204" pitchFamily="34" charset="0"/>
            </a:endParaRPr>
          </a:p>
          <a:p>
            <a:pPr lvl="1"/>
            <a:endParaRPr lang="en-GB" dirty="0" smtClean="0"/>
          </a:p>
        </p:txBody>
      </p:sp>
      <p:sp>
        <p:nvSpPr>
          <p:cNvPr id="9" name="Content Placeholder 2"/>
          <p:cNvSpPr txBox="1">
            <a:spLocks/>
          </p:cNvSpPr>
          <p:nvPr/>
        </p:nvSpPr>
        <p:spPr>
          <a:xfrm>
            <a:off x="345232" y="4209262"/>
            <a:ext cx="12052041" cy="2521668"/>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pPr>
            <a:r>
              <a:rPr lang="en-GB" sz="2600" dirty="0" smtClean="0">
                <a:latin typeface="Arial" panose="020B0604020202020204" pitchFamily="34" charset="0"/>
                <a:cs typeface="Arial" panose="020B0604020202020204" pitchFamily="34" charset="0"/>
              </a:rPr>
              <a:t>Triggers:</a:t>
            </a:r>
            <a:endParaRPr lang="en-GB" sz="2600" dirty="0">
              <a:latin typeface="Arial" panose="020B0604020202020204" pitchFamily="34" charset="0"/>
              <a:cs typeface="Arial" panose="020B0604020202020204" pitchFamily="34" charset="0"/>
            </a:endParaRPr>
          </a:p>
          <a:p>
            <a:pPr lvl="1">
              <a:lnSpc>
                <a:spcPct val="90000"/>
              </a:lnSpc>
            </a:pPr>
            <a:r>
              <a:rPr lang="en-GB" sz="2600" dirty="0">
                <a:latin typeface="Arial" panose="020B0604020202020204" pitchFamily="34" charset="0"/>
                <a:cs typeface="Arial" panose="020B0604020202020204" pitchFamily="34" charset="0"/>
              </a:rPr>
              <a:t>Reduction gold supply: Britain increases interest rates …fears of US over-speculation + war in Mexico reduces production</a:t>
            </a:r>
          </a:p>
          <a:p>
            <a:pPr lvl="1">
              <a:lnSpc>
                <a:spcPct val="90000"/>
              </a:lnSpc>
            </a:pPr>
            <a:r>
              <a:rPr lang="en-GB" sz="2600" dirty="0">
                <a:latin typeface="Arial" panose="020B0604020202020204" pitchFamily="34" charset="0"/>
                <a:cs typeface="Arial" panose="020B0604020202020204" pitchFamily="34" charset="0"/>
              </a:rPr>
              <a:t>Increase gold demand: Jackson “Specie Circular”…all land sales in gold only</a:t>
            </a:r>
          </a:p>
          <a:p>
            <a:pPr lvl="1"/>
            <a:r>
              <a:rPr lang="en-GB" sz="2600" dirty="0" smtClean="0">
                <a:latin typeface="Arial" panose="020B0604020202020204" pitchFamily="34" charset="0"/>
                <a:cs typeface="Arial" panose="020B0604020202020204" pitchFamily="34" charset="0"/>
              </a:rPr>
              <a:t>Oversupply of cotton due to bumper crops US, Egypt, and British India Price </a:t>
            </a:r>
            <a:r>
              <a:rPr lang="en-GB" sz="2600" dirty="0">
                <a:latin typeface="Arial" panose="020B0604020202020204" pitchFamily="34" charset="0"/>
                <a:cs typeface="Arial" panose="020B0604020202020204" pitchFamily="34" charset="0"/>
              </a:rPr>
              <a:t>of </a:t>
            </a:r>
            <a:r>
              <a:rPr lang="en-GB" sz="2600" dirty="0" smtClean="0">
                <a:latin typeface="Arial" panose="020B0604020202020204" pitchFamily="34" charset="0"/>
                <a:cs typeface="Arial" panose="020B0604020202020204" pitchFamily="34" charset="0"/>
              </a:rPr>
              <a:t>…….cotton </a:t>
            </a:r>
            <a:r>
              <a:rPr lang="en-GB" sz="2600" dirty="0">
                <a:latin typeface="Arial" panose="020B0604020202020204" pitchFamily="34" charset="0"/>
                <a:cs typeface="Arial" panose="020B0604020202020204" pitchFamily="34" charset="0"/>
              </a:rPr>
              <a:t>falls 25% in march </a:t>
            </a:r>
            <a:r>
              <a:rPr lang="en-GB" sz="2600" dirty="0" smtClean="0">
                <a:latin typeface="Arial" panose="020B0604020202020204" pitchFamily="34" charset="0"/>
                <a:cs typeface="Arial" panose="020B0604020202020204" pitchFamily="34" charset="0"/>
              </a:rPr>
              <a:t>1836</a:t>
            </a:r>
            <a:endParaRPr lang="en-GB" dirty="0" smtClean="0"/>
          </a:p>
          <a:p>
            <a:pPr lvl="1"/>
            <a:endParaRPr lang="en-GB" dirty="0"/>
          </a:p>
          <a:p>
            <a:pPr lvl="1"/>
            <a:endParaRPr lang="en-GB" dirty="0" smtClean="0"/>
          </a:p>
        </p:txBody>
      </p:sp>
    </p:spTree>
    <p:extLst>
      <p:ext uri="{BB962C8B-B14F-4D97-AF65-F5344CB8AC3E}">
        <p14:creationId xmlns:p14="http://schemas.microsoft.com/office/powerpoint/2010/main" val="245680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748" y="190476"/>
            <a:ext cx="8911687" cy="705071"/>
          </a:xfrm>
        </p:spPr>
        <p:txBody>
          <a:bodyPr/>
          <a:lstStyle/>
          <a:p>
            <a:pPr algn="ctr"/>
            <a:r>
              <a:rPr lang="en-GB" dirty="0" smtClean="0"/>
              <a:t>The Panic</a:t>
            </a:r>
            <a:endParaRPr lang="en-GB" dirty="0"/>
          </a:p>
        </p:txBody>
      </p:sp>
      <p:pic>
        <p:nvPicPr>
          <p:cNvPr id="1026" name="Picture 2" descr="https://upload.wikimedia.org/wikipedia/commons/thumb/9/95/Panic1837.jpg/250px-Panic18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43" y="999241"/>
            <a:ext cx="7692272" cy="5858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20051" y="401697"/>
            <a:ext cx="4071949" cy="1323439"/>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Out of 850 banks in US, 340 close</a:t>
            </a:r>
          </a:p>
          <a:p>
            <a:r>
              <a:rPr lang="en-GB" sz="2000" dirty="0" smtClean="0">
                <a:latin typeface="Arial" panose="020B0604020202020204" pitchFamily="34" charset="0"/>
                <a:cs typeface="Arial" panose="020B0604020202020204" pitchFamily="34" charset="0"/>
              </a:rPr>
              <a:t>65 partially default as paper notes</a:t>
            </a:r>
          </a:p>
          <a:p>
            <a:r>
              <a:rPr lang="en-GB" sz="2000" dirty="0" smtClean="0">
                <a:latin typeface="Arial" panose="020B0604020202020204" pitchFamily="34" charset="0"/>
                <a:cs typeface="Arial" panose="020B0604020202020204" pitchFamily="34" charset="0"/>
              </a:rPr>
              <a:t>Became worthless.. investors</a:t>
            </a:r>
          </a:p>
          <a:p>
            <a:r>
              <a:rPr lang="en-GB" sz="2000" dirty="0" smtClean="0">
                <a:latin typeface="Arial" panose="020B0604020202020204" pitchFamily="34" charset="0"/>
                <a:cs typeface="Arial" panose="020B0604020202020204" pitchFamily="34" charset="0"/>
              </a:rPr>
              <a:t>Panic….no deposit insurance</a:t>
            </a:r>
          </a:p>
        </p:txBody>
      </p:sp>
      <p:sp>
        <p:nvSpPr>
          <p:cNvPr id="3" name="TextBox 2"/>
          <p:cNvSpPr txBox="1"/>
          <p:nvPr/>
        </p:nvSpPr>
        <p:spPr>
          <a:xfrm>
            <a:off x="8145699" y="4077946"/>
            <a:ext cx="4015843" cy="1323439"/>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Northern manufactures and</a:t>
            </a:r>
          </a:p>
          <a:p>
            <a:r>
              <a:rPr lang="en-GB" sz="2000" dirty="0" smtClean="0">
                <a:latin typeface="Arial" panose="020B0604020202020204" pitchFamily="34" charset="0"/>
                <a:cs typeface="Arial" panose="020B0604020202020204" pitchFamily="34" charset="0"/>
              </a:rPr>
              <a:t>Southern Plantation Owners most</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effected</a:t>
            </a:r>
            <a:r>
              <a:rPr lang="en-GB" sz="2000" dirty="0" smtClean="0">
                <a:latin typeface="Arial" panose="020B0604020202020204" pitchFamily="34" charset="0"/>
                <a:cs typeface="Arial" panose="020B0604020202020204" pitchFamily="34" charset="0"/>
              </a:rPr>
              <a:t>. Creditors call in loans,</a:t>
            </a:r>
          </a:p>
          <a:p>
            <a:r>
              <a:rPr lang="en-GB" sz="2000" dirty="0" smtClean="0">
                <a:latin typeface="Arial" panose="020B0604020202020204" pitchFamily="34" charset="0"/>
                <a:cs typeface="Arial" panose="020B0604020202020204" pitchFamily="34" charset="0"/>
              </a:rPr>
              <a:t>Debtors go to prison….or Texas</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8178460" y="3296596"/>
            <a:ext cx="3304110"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Money supply shrinks 30% </a:t>
            </a:r>
          </a:p>
        </p:txBody>
      </p:sp>
      <p:sp>
        <p:nvSpPr>
          <p:cNvPr id="12" name="TextBox 11"/>
          <p:cNvSpPr txBox="1"/>
          <p:nvPr/>
        </p:nvSpPr>
        <p:spPr>
          <a:xfrm>
            <a:off x="8122969" y="2047898"/>
            <a:ext cx="3958135"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Land prices crash (example </a:t>
            </a:r>
          </a:p>
          <a:p>
            <a:r>
              <a:rPr lang="en-GB" sz="2000" dirty="0">
                <a:latin typeface="Arial" panose="020B0604020202020204" pitchFamily="34" charset="0"/>
                <a:cs typeface="Arial" panose="020B0604020202020204" pitchFamily="34" charset="0"/>
              </a:rPr>
              <a:t>Michigan &amp; Indiana)from $10 to </a:t>
            </a:r>
          </a:p>
          <a:p>
            <a:r>
              <a:rPr lang="en-GB" sz="2000" dirty="0">
                <a:latin typeface="Arial" panose="020B0604020202020204" pitchFamily="34" charset="0"/>
                <a:cs typeface="Arial" panose="020B0604020202020204" pitchFamily="34" charset="0"/>
              </a:rPr>
              <a:t>$3 per </a:t>
            </a:r>
            <a:r>
              <a:rPr lang="en-GB" sz="2000" dirty="0" smtClean="0">
                <a:latin typeface="Arial" panose="020B0604020202020204" pitchFamily="34" charset="0"/>
                <a:cs typeface="Arial" panose="020B0604020202020204" pitchFamily="34" charset="0"/>
              </a:rPr>
              <a:t>acre,</a:t>
            </a:r>
          </a:p>
        </p:txBody>
      </p:sp>
      <p:sp>
        <p:nvSpPr>
          <p:cNvPr id="4" name="TextBox 3"/>
          <p:cNvSpPr txBox="1"/>
          <p:nvPr/>
        </p:nvSpPr>
        <p:spPr>
          <a:xfrm>
            <a:off x="8120051" y="5786221"/>
            <a:ext cx="4071949"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Panic as deep as that of 1819 and</a:t>
            </a:r>
          </a:p>
          <a:p>
            <a:r>
              <a:rPr lang="en-GB" sz="2000" dirty="0">
                <a:latin typeface="Arial" panose="020B0604020202020204" pitchFamily="34" charset="0"/>
                <a:cs typeface="Arial" panose="020B0604020202020204" pitchFamily="34" charset="0"/>
              </a:rPr>
              <a:t>Lasts longer….from 1837-1845</a:t>
            </a:r>
          </a:p>
        </p:txBody>
      </p:sp>
    </p:spTree>
    <p:extLst>
      <p:ext uri="{BB962C8B-B14F-4D97-AF65-F5344CB8AC3E}">
        <p14:creationId xmlns:p14="http://schemas.microsoft.com/office/powerpoint/2010/main" val="188227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418" y="128351"/>
            <a:ext cx="8911687" cy="1280890"/>
          </a:xfrm>
        </p:spPr>
        <p:txBody>
          <a:bodyPr/>
          <a:lstStyle/>
          <a:p>
            <a:pPr algn="ctr"/>
            <a:r>
              <a:rPr lang="en-GB" dirty="0" smtClean="0"/>
              <a:t>Impact Panic of 1837-1845</a:t>
            </a:r>
            <a:endParaRPr lang="en-GB" dirty="0"/>
          </a:p>
        </p:txBody>
      </p:sp>
      <p:sp>
        <p:nvSpPr>
          <p:cNvPr id="3" name="Content Placeholder 2"/>
          <p:cNvSpPr>
            <a:spLocks noGrp="1"/>
          </p:cNvSpPr>
          <p:nvPr>
            <p:ph idx="1"/>
          </p:nvPr>
        </p:nvSpPr>
        <p:spPr>
          <a:xfrm>
            <a:off x="1556000" y="1064998"/>
            <a:ext cx="10482605" cy="5681035"/>
          </a:xfrm>
        </p:spPr>
        <p:txBody>
          <a:bodyPr>
            <a:noAutofit/>
          </a:bodyPr>
          <a:lstStyle/>
          <a:p>
            <a:r>
              <a:rPr lang="en-GB" sz="2400" dirty="0" smtClean="0">
                <a:latin typeface="Arial" panose="020B0604020202020204" pitchFamily="34" charset="0"/>
                <a:cs typeface="Arial" panose="020B0604020202020204" pitchFamily="34" charset="0"/>
              </a:rPr>
              <a:t>Starvation avoided due to agricultural economy…extensive malnutrition </a:t>
            </a: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    …….children ‘shrink’ 5 cm across northern industrialising areas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Financial power consolidates in New York as weaker state banks flounder, and Florida, Arkansas and Mississippi repudiate debt</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Slaves ‘sold south’ to fund debts</a:t>
            </a:r>
          </a:p>
          <a:p>
            <a:pPr lvl="1"/>
            <a:r>
              <a:rPr lang="en-GB" sz="2200" dirty="0" smtClean="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250,000 </a:t>
            </a:r>
            <a:r>
              <a:rPr lang="en-GB" sz="2200" dirty="0" smtClean="0">
                <a:latin typeface="Arial" panose="020B0604020202020204" pitchFamily="34" charset="0"/>
                <a:cs typeface="Arial" panose="020B0604020202020204" pitchFamily="34" charset="0"/>
              </a:rPr>
              <a:t>sold between 1837-1839 vs 1 million 1820-1860…families separated</a:t>
            </a:r>
          </a:p>
          <a:p>
            <a:pPr lvl="1"/>
            <a:r>
              <a:rPr lang="en-GB" sz="2200" dirty="0" smtClean="0">
                <a:latin typeface="Arial" panose="020B0604020202020204" pitchFamily="34" charset="0"/>
                <a:cs typeface="Arial" panose="020B0604020202020204" pitchFamily="34" charset="0"/>
              </a:rPr>
              <a:t>…Virginia and ‘border’ states focus on breeding slaves for resale</a:t>
            </a:r>
          </a:p>
          <a:p>
            <a:pPr lvl="1"/>
            <a:endParaRPr lang="en-GB" sz="22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Population of Texas soars…(no extradition treaty)</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22947</TotalTime>
  <Words>3381</Words>
  <Application>Microsoft Office PowerPoint</Application>
  <PresentationFormat>Widescreen</PresentationFormat>
  <Paragraphs>623</Paragraphs>
  <Slides>67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Century Gothic</vt:lpstr>
      <vt:lpstr>Wingdings 3</vt:lpstr>
      <vt:lpstr>Wisp</vt:lpstr>
      <vt:lpstr>PowerPoint Presentation</vt:lpstr>
      <vt:lpstr>American History </vt:lpstr>
      <vt:lpstr>Overview</vt:lpstr>
      <vt:lpstr>Panic of 1837</vt:lpstr>
      <vt:lpstr>Leadership Change</vt:lpstr>
      <vt:lpstr>Martin Van Buren (1782-1862) </vt:lpstr>
      <vt:lpstr>The Panic of 1837</vt:lpstr>
      <vt:lpstr>The Panic</vt:lpstr>
      <vt:lpstr>Impact Panic of 1837-1845</vt:lpstr>
      <vt:lpstr>Political Impact</vt:lpstr>
      <vt:lpstr>Rise of the “Whigs”</vt:lpstr>
      <vt:lpstr>The ‘Whigs’</vt:lpstr>
      <vt:lpstr>William Harrison (1773-1841)</vt:lpstr>
      <vt:lpstr>1840 Election Campaign</vt:lpstr>
      <vt:lpstr>The Election of 1840</vt:lpstr>
      <vt:lpstr>His “Accidency”: Presidency of John Tyler 1840-1844</vt:lpstr>
      <vt:lpstr>Manifest Destiny</vt:lpstr>
      <vt:lpstr>North America 1845</vt:lpstr>
      <vt:lpstr>Manifest Destiny</vt:lpstr>
      <vt:lpstr>Manifest Destiny implications</vt:lpstr>
      <vt:lpstr>  1844 Election : The prequel</vt:lpstr>
      <vt:lpstr>Election of 1844</vt:lpstr>
      <vt:lpstr>The Candidates and campaign</vt:lpstr>
      <vt:lpstr>Manifest Destiny Wins….</vt:lpstr>
      <vt:lpstr>James Polk(1795-1849)</vt:lpstr>
      <vt:lpstr>Intermission</vt:lpstr>
      <vt:lpstr>Annexation of Oregon Territory</vt:lpstr>
      <vt:lpstr>Thickly wooded mountains and hills</vt:lpstr>
      <vt:lpstr>Thickly wooded coastline</vt:lpstr>
      <vt:lpstr>High Desert Country</vt:lpstr>
      <vt:lpstr>Williamhette Valley: fertile, water, perfect agriculture</vt:lpstr>
      <vt:lpstr>North West Indigenous Peoples</vt:lpstr>
      <vt:lpstr>Chinook Tribe Coastal: highly stratified from Chiefs to slaves, ancestor worship, communal halls, canoes for coastal trade</vt:lpstr>
      <vt:lpstr>Elaborate costumes, emphasis on ceremony …………communal gift giving (Potlach) </vt:lpstr>
      <vt:lpstr>The Dispute with Britain</vt:lpstr>
      <vt:lpstr>Annexation of Texas …and war</vt:lpstr>
      <vt:lpstr>Preliminaries</vt:lpstr>
      <vt:lpstr>Declaration of war</vt:lpstr>
      <vt:lpstr>US Mexican War</vt:lpstr>
      <vt:lpstr>Mexico 1845</vt:lpstr>
      <vt:lpstr>Mexican Army</vt:lpstr>
      <vt:lpstr>Outbreak of ‘War Fever’</vt:lpstr>
      <vt:lpstr>US Army 1846 </vt:lpstr>
      <vt:lpstr>3 US Invasions of Mexico</vt:lpstr>
      <vt:lpstr>Invasion of the West</vt:lpstr>
      <vt:lpstr>“Bear Flag Republic”</vt:lpstr>
      <vt:lpstr>Invasion of New Mexico &amp; California</vt:lpstr>
      <vt:lpstr>Treaty of Cahuenga January 1847</vt:lpstr>
      <vt:lpstr>Invasion of the North</vt:lpstr>
      <vt:lpstr>General Zachary Taylor (1784-1850)</vt:lpstr>
      <vt:lpstr>Invasion from the North</vt:lpstr>
      <vt:lpstr>Maria Josepha Zozoya (1822-1846) </vt:lpstr>
      <vt:lpstr>Santa Ana….again</vt:lpstr>
      <vt:lpstr>Battle of Buena Vista</vt:lpstr>
      <vt:lpstr>Sarah Bowman (1813-1866)</vt:lpstr>
      <vt:lpstr>Invasion East</vt:lpstr>
      <vt:lpstr>Winfred Scott (1786-1866)</vt:lpstr>
      <vt:lpstr>US Army landing at Vera Cruz</vt:lpstr>
      <vt:lpstr>Advance on Mexico City ( March-September 1847</vt:lpstr>
      <vt:lpstr>Battle of Chapultepec September 1847</vt:lpstr>
      <vt:lpstr>Saint Patricks Battalion</vt:lpstr>
      <vt:lpstr>Occupation of Mexico City</vt:lpstr>
      <vt:lpstr>Treaty of San Guadalupe 1848</vt:lpstr>
      <vt:lpstr>Continental Empire Complete</vt:lpstr>
      <vt:lpstr>Mexican war aftermath</vt:lpstr>
      <vt:lpstr>PowerPoint Presentation</vt:lpstr>
      <vt:lpstr>How that happened and what it meant the subject of next talk on Monday February 19th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899</cp:revision>
  <dcterms:created xsi:type="dcterms:W3CDTF">2023-02-02T12:46:22Z</dcterms:created>
  <dcterms:modified xsi:type="dcterms:W3CDTF">2024-02-05T15:33:28Z</dcterms:modified>
</cp:coreProperties>
</file>